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11"/>
  </p:notesMasterIdLst>
  <p:sldIdLst>
    <p:sldId id="596" r:id="rId5"/>
    <p:sldId id="661" r:id="rId6"/>
    <p:sldId id="598" r:id="rId7"/>
    <p:sldId id="601" r:id="rId8"/>
    <p:sldId id="603" r:id="rId9"/>
    <p:sldId id="673" r:id="rId10"/>
    <p:sldId id="804" r:id="rId12"/>
    <p:sldId id="675" r:id="rId13"/>
    <p:sldId id="805" r:id="rId14"/>
    <p:sldId id="806" r:id="rId15"/>
    <p:sldId id="807" r:id="rId16"/>
    <p:sldId id="808" r:id="rId17"/>
    <p:sldId id="676" r:id="rId18"/>
    <p:sldId id="809" r:id="rId19"/>
    <p:sldId id="674" r:id="rId20"/>
    <p:sldId id="677" r:id="rId21"/>
    <p:sldId id="678" r:id="rId22"/>
    <p:sldId id="810" r:id="rId23"/>
    <p:sldId id="811" r:id="rId24"/>
    <p:sldId id="679" r:id="rId25"/>
    <p:sldId id="812" r:id="rId26"/>
    <p:sldId id="813" r:id="rId27"/>
    <p:sldId id="814" r:id="rId28"/>
    <p:sldId id="815" r:id="rId29"/>
    <p:sldId id="816" r:id="rId30"/>
    <p:sldId id="817" r:id="rId31"/>
    <p:sldId id="818" r:id="rId32"/>
    <p:sldId id="820" r:id="rId33"/>
    <p:sldId id="819" r:id="rId34"/>
    <p:sldId id="821" r:id="rId35"/>
    <p:sldId id="822" r:id="rId36"/>
    <p:sldId id="823" r:id="rId37"/>
    <p:sldId id="680" r:id="rId38"/>
    <p:sldId id="662" r:id="rId39"/>
    <p:sldId id="681" r:id="rId40"/>
    <p:sldId id="682" r:id="rId41"/>
    <p:sldId id="824" r:id="rId42"/>
    <p:sldId id="683" r:id="rId43"/>
    <p:sldId id="684" r:id="rId44"/>
    <p:sldId id="708" r:id="rId45"/>
    <p:sldId id="825" r:id="rId46"/>
    <p:sldId id="709" r:id="rId47"/>
    <p:sldId id="826" r:id="rId48"/>
    <p:sldId id="710" r:id="rId49"/>
    <p:sldId id="828" r:id="rId50"/>
    <p:sldId id="829" r:id="rId51"/>
    <p:sldId id="830" r:id="rId52"/>
    <p:sldId id="831" r:id="rId53"/>
    <p:sldId id="832" r:id="rId54"/>
    <p:sldId id="833" r:id="rId55"/>
    <p:sldId id="770" r:id="rId56"/>
    <p:sldId id="742" r:id="rId57"/>
    <p:sldId id="834" r:id="rId58"/>
    <p:sldId id="835" r:id="rId59"/>
    <p:sldId id="743" r:id="rId60"/>
    <p:sldId id="837" r:id="rId61"/>
    <p:sldId id="836" r:id="rId62"/>
    <p:sldId id="838" r:id="rId63"/>
    <p:sldId id="744" r:id="rId64"/>
    <p:sldId id="745" r:id="rId65"/>
    <p:sldId id="839" r:id="rId66"/>
    <p:sldId id="840" r:id="rId67"/>
    <p:sldId id="746" r:id="rId68"/>
    <p:sldId id="841" r:id="rId69"/>
    <p:sldId id="842" r:id="rId70"/>
    <p:sldId id="843" r:id="rId71"/>
    <p:sldId id="844" r:id="rId72"/>
    <p:sldId id="845" r:id="rId73"/>
    <p:sldId id="846" r:id="rId74"/>
    <p:sldId id="847" r:id="rId75"/>
    <p:sldId id="869" r:id="rId76"/>
    <p:sldId id="762" r:id="rId77"/>
  </p:sldIdLst>
  <p:sldSz cx="9144000" cy="6858000" type="screen4x3"/>
  <p:notesSz cx="6858000" cy="9144000"/>
  <p:custDataLst>
    <p:tags r:id="rId81"/>
  </p:custDataLst>
  <p:defaultTextStyle>
    <a:defPPr>
      <a:defRPr lang="zh-CN"/>
    </a:defPPr>
    <a:lvl1pPr marL="0" lvl="0"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61" userDrawn="1">
          <p15:clr>
            <a:srgbClr val="A4A3A4"/>
          </p15:clr>
        </p15:guide>
        <p15:guide id="2" pos="30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66"/>
    <a:srgbClr val="CCFFCC"/>
    <a:srgbClr val="FFFF66"/>
    <a:srgbClr val="FFCCCC"/>
    <a:srgbClr val="CCECFF"/>
    <a:srgbClr val="CCCCFF"/>
    <a:srgbClr val="FFFF9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17"/>
    <p:restoredTop sz="94682"/>
  </p:normalViewPr>
  <p:slideViewPr>
    <p:cSldViewPr showGuides="1">
      <p:cViewPr varScale="1">
        <p:scale>
          <a:sx n="76" d="100"/>
          <a:sy n="76" d="100"/>
        </p:scale>
        <p:origin x="-336" y="-84"/>
      </p:cViewPr>
      <p:guideLst>
        <p:guide orient="horz" pos="2261"/>
        <p:guide pos="3036"/>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1" Type="http://schemas.openxmlformats.org/officeDocument/2006/relationships/tags" Target="tags/tag193.xml"/><Relationship Id="rId80" Type="http://schemas.openxmlformats.org/officeDocument/2006/relationships/tableStyles" Target="tableStyles.xml"/><Relationship Id="rId8" Type="http://schemas.openxmlformats.org/officeDocument/2006/relationships/slide" Target="slides/slide4.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notesMaster" Target="notesMasters/notesMaster1.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5122" name="组合 4097"/>
          <p:cNvGrpSpPr/>
          <p:nvPr/>
        </p:nvGrpSpPr>
        <p:grpSpPr>
          <a:xfrm>
            <a:off x="0" y="2438400"/>
            <a:ext cx="9009063" cy="1052513"/>
            <a:chOff x="0" y="1536"/>
            <a:chExt cx="5675" cy="663"/>
          </a:xfrm>
        </p:grpSpPr>
        <p:grpSp>
          <p:nvGrpSpPr>
            <p:cNvPr id="5123" name="组合 4098"/>
            <p:cNvGrpSpPr/>
            <p:nvPr/>
          </p:nvGrpSpPr>
          <p:grpSpPr>
            <a:xfrm>
              <a:off x="183" y="1604"/>
              <a:ext cx="448" cy="299"/>
              <a:chOff x="720" y="336"/>
              <a:chExt cx="624" cy="432"/>
            </a:xfrm>
          </p:grpSpPr>
          <p:sp>
            <p:nvSpPr>
              <p:cNvPr id="5124" name="矩形 4099"/>
              <p:cNvSpPr/>
              <p:nvPr/>
            </p:nvSpPr>
            <p:spPr>
              <a:xfrm>
                <a:off x="720" y="336"/>
                <a:ext cx="384" cy="432"/>
              </a:xfrm>
              <a:prstGeom prst="rect">
                <a:avLst/>
              </a:prstGeom>
              <a:solidFill>
                <a:schemeClr val="folHlink"/>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5" name="矩形 4100"/>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grpSp>
          <p:nvGrpSpPr>
            <p:cNvPr id="5126" name="组合 4101"/>
            <p:cNvGrpSpPr/>
            <p:nvPr/>
          </p:nvGrpSpPr>
          <p:grpSpPr>
            <a:xfrm>
              <a:off x="261" y="1870"/>
              <a:ext cx="465" cy="299"/>
              <a:chOff x="912" y="2640"/>
              <a:chExt cx="672" cy="432"/>
            </a:xfrm>
          </p:grpSpPr>
          <p:sp>
            <p:nvSpPr>
              <p:cNvPr id="5127" name="矩形 4102"/>
              <p:cNvSpPr/>
              <p:nvPr/>
            </p:nvSpPr>
            <p:spPr>
              <a:xfrm>
                <a:off x="912" y="2640"/>
                <a:ext cx="384" cy="432"/>
              </a:xfrm>
              <a:prstGeom prst="rect">
                <a:avLst/>
              </a:prstGeom>
              <a:solidFill>
                <a:schemeClr val="accent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8" name="矩形 4103"/>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5129" name="矩形 4104"/>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0" name="矩形 4105"/>
            <p:cNvSpPr/>
            <p:nvPr/>
          </p:nvSpPr>
          <p:spPr>
            <a:xfrm>
              <a:off x="400" y="1536"/>
              <a:ext cx="20" cy="663"/>
            </a:xfrm>
            <a:prstGeom prst="rect">
              <a:avLst/>
            </a:prstGeom>
            <a:solidFill>
              <a:schemeClr val="bg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1" name="矩形 4106"/>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4108" name="标题 4107"/>
          <p:cNvSpPr>
            <a:spLocks noGrp="1"/>
          </p:cNvSpPr>
          <p:nvPr>
            <p:ph type="ctrTitle"/>
          </p:nvPr>
        </p:nvSpPr>
        <p:spPr>
          <a:xfrm>
            <a:off x="990600" y="1828800"/>
            <a:ext cx="7772400" cy="1143000"/>
          </a:xfrm>
          <a:prstGeom prst="rect">
            <a:avLst/>
          </a:prstGeom>
          <a:noFill/>
          <a:ln w="9525">
            <a:noFill/>
          </a:ln>
        </p:spPr>
        <p:txBody>
          <a:bodyPr anchor="b"/>
          <a:lstStyle>
            <a:lvl1pPr lvl="0">
              <a:defRPr/>
            </a:lvl1pPr>
          </a:lstStyle>
          <a:p>
            <a:pPr lvl="0" fontAlgn="base"/>
            <a:r>
              <a:rPr lang="zh-CN" altLang="en-US" strike="noStrike" noProof="1" dirty="0"/>
              <a:t>单击此处编辑母版标题样式</a:t>
            </a:r>
            <a:endParaRPr lang="zh-CN" altLang="en-US" strike="noStrike" noProof="1" dirty="0"/>
          </a:p>
        </p:txBody>
      </p:sp>
      <p:sp>
        <p:nvSpPr>
          <p:cNvPr id="4109" name="副标题 4108"/>
          <p:cNvSpPr>
            <a:spLocks noGrp="1"/>
          </p:cNvSpPr>
          <p:nvPr>
            <p:ph type="subTitle" idx="1"/>
          </p:nvPr>
        </p:nvSpPr>
        <p:spPr>
          <a:xfrm>
            <a:off x="1371600" y="38862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fontAlgn="base"/>
            <a:r>
              <a:rPr lang="zh-CN" altLang="en-US" strike="noStrike" noProof="1" dirty="0"/>
              <a:t>单击此处编辑母版副标题样式</a:t>
            </a:r>
            <a:endParaRPr lang="zh-CN" altLang="en-US" strike="noStrike" noProof="1" dirty="0"/>
          </a:p>
        </p:txBody>
      </p:sp>
      <p:sp>
        <p:nvSpPr>
          <p:cNvPr id="4110" name="日期占位符 4109"/>
          <p:cNvSpPr>
            <a:spLocks noGrp="1"/>
          </p:cNvSpPr>
          <p:nvPr>
            <p:ph type="dt" sz="half" idx="2"/>
          </p:nvPr>
        </p:nvSpPr>
        <p:spPr>
          <a:xfrm>
            <a:off x="990600" y="6248400"/>
            <a:ext cx="1905000" cy="457200"/>
          </a:xfrm>
          <a:prstGeom prst="rect">
            <a:avLst/>
          </a:prstGeom>
          <a:noFill/>
          <a:ln w="9525">
            <a:noFill/>
          </a:ln>
        </p:spPr>
        <p:txBody>
          <a:bodyPr anchor="b"/>
          <a:lstStyle>
            <a:lvl1pPr>
              <a:defRPr sz="1400">
                <a:solidFill>
                  <a:schemeClr val="bg2"/>
                </a:solidFill>
                <a:latin typeface="Tahoma" panose="020B0604030504040204" pitchFamily="34" charset="0"/>
              </a:defRPr>
            </a:lvl1pPr>
          </a:lstStyle>
          <a:p>
            <a:pPr fontAlgn="base"/>
            <a:endParaRPr lang="zh-CN" altLang="en-US" strike="noStrike" noProof="1" dirty="0">
              <a:latin typeface="Times New Roman" panose="02020603050405020304" pitchFamily="18" charset="0"/>
            </a:endParaRPr>
          </a:p>
        </p:txBody>
      </p:sp>
      <p:sp>
        <p:nvSpPr>
          <p:cNvPr id="4111" name="页脚占位符 4110"/>
          <p:cNvSpPr>
            <a:spLocks noGrp="1"/>
          </p:cNvSpPr>
          <p:nvPr>
            <p:ph type="ftr" sz="quarter" idx="3"/>
          </p:nvPr>
        </p:nvSpPr>
        <p:spPr>
          <a:xfrm>
            <a:off x="3429000" y="6248400"/>
            <a:ext cx="2895600" cy="457200"/>
          </a:xfrm>
          <a:prstGeom prst="rect">
            <a:avLst/>
          </a:prstGeom>
          <a:noFill/>
          <a:ln w="9525">
            <a:noFill/>
          </a:ln>
        </p:spPr>
        <p:txBody>
          <a:bodyPr anchor="b"/>
          <a:lstStyle>
            <a:lvl1pPr algn="ctr">
              <a:defRPr sz="1400">
                <a:solidFill>
                  <a:schemeClr val="bg2"/>
                </a:solidFill>
                <a:latin typeface="Tahoma" panose="020B0604030504040204" pitchFamily="34" charset="0"/>
              </a:defRPr>
            </a:lvl1pPr>
          </a:lstStyle>
          <a:p>
            <a:pPr fontAlgn="base"/>
            <a:endParaRPr lang="zh-CN" altLang="en-US" strike="noStrike" noProof="1" dirty="0"/>
          </a:p>
        </p:txBody>
      </p:sp>
      <p:sp>
        <p:nvSpPr>
          <p:cNvPr id="4112" name="灯片编号占位符 4111"/>
          <p:cNvSpPr>
            <a:spLocks noGrp="1"/>
          </p:cNvSpPr>
          <p:nvPr>
            <p:ph type="sldNum" sz="quarter" idx="4"/>
          </p:nvPr>
        </p:nvSpPr>
        <p:spPr>
          <a:xfrm>
            <a:off x="6858000" y="6248400"/>
            <a:ext cx="1905000" cy="457200"/>
          </a:xfrm>
          <a:prstGeom prst="rect">
            <a:avLst/>
          </a:prstGeom>
          <a:noFill/>
          <a:ln w="9525">
            <a:noFill/>
          </a:ln>
        </p:spPr>
        <p:txBody>
          <a:bodyPr anchor="b"/>
          <a:lstStyle>
            <a:lvl1pPr algn="r">
              <a:defRPr sz="1400">
                <a:solidFill>
                  <a:schemeClr val="bg2"/>
                </a:solidFill>
                <a:latin typeface="Tahoma" panose="020B0604030504040204" pitchFamily="34" charset="0"/>
              </a:defRPr>
            </a:lvl1pPr>
          </a:lstStyle>
          <a:p>
            <a:pPr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617538"/>
            <a:ext cx="1951038" cy="55149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150938" y="617538"/>
            <a:ext cx="5740009" cy="55149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1"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5122" name="组合 4097"/>
          <p:cNvGrpSpPr/>
          <p:nvPr/>
        </p:nvGrpSpPr>
        <p:grpSpPr>
          <a:xfrm>
            <a:off x="0" y="2438400"/>
            <a:ext cx="9009063" cy="1052513"/>
            <a:chOff x="0" y="1536"/>
            <a:chExt cx="5675" cy="663"/>
          </a:xfrm>
        </p:grpSpPr>
        <p:grpSp>
          <p:nvGrpSpPr>
            <p:cNvPr id="5123" name="组合 4098"/>
            <p:cNvGrpSpPr/>
            <p:nvPr/>
          </p:nvGrpSpPr>
          <p:grpSpPr>
            <a:xfrm>
              <a:off x="183" y="1604"/>
              <a:ext cx="448" cy="299"/>
              <a:chOff x="720" y="336"/>
              <a:chExt cx="624" cy="432"/>
            </a:xfrm>
          </p:grpSpPr>
          <p:sp>
            <p:nvSpPr>
              <p:cNvPr id="5124" name="矩形 4099"/>
              <p:cNvSpPr/>
              <p:nvPr/>
            </p:nvSpPr>
            <p:spPr>
              <a:xfrm>
                <a:off x="720" y="336"/>
                <a:ext cx="384" cy="432"/>
              </a:xfrm>
              <a:prstGeom prst="rect">
                <a:avLst/>
              </a:prstGeom>
              <a:solidFill>
                <a:schemeClr val="folHlink"/>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5" name="矩形 4100"/>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grpSp>
          <p:nvGrpSpPr>
            <p:cNvPr id="5126" name="组合 4101"/>
            <p:cNvGrpSpPr/>
            <p:nvPr/>
          </p:nvGrpSpPr>
          <p:grpSpPr>
            <a:xfrm>
              <a:off x="261" y="1870"/>
              <a:ext cx="465" cy="299"/>
              <a:chOff x="912" y="2640"/>
              <a:chExt cx="672" cy="432"/>
            </a:xfrm>
          </p:grpSpPr>
          <p:sp>
            <p:nvSpPr>
              <p:cNvPr id="5127" name="矩形 4102"/>
              <p:cNvSpPr/>
              <p:nvPr/>
            </p:nvSpPr>
            <p:spPr>
              <a:xfrm>
                <a:off x="912" y="2640"/>
                <a:ext cx="384" cy="432"/>
              </a:xfrm>
              <a:prstGeom prst="rect">
                <a:avLst/>
              </a:prstGeom>
              <a:solidFill>
                <a:schemeClr val="accent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8" name="矩形 4103"/>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5129" name="矩形 4104"/>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0" name="矩形 4105"/>
            <p:cNvSpPr/>
            <p:nvPr/>
          </p:nvSpPr>
          <p:spPr>
            <a:xfrm>
              <a:off x="400" y="1536"/>
              <a:ext cx="20" cy="663"/>
            </a:xfrm>
            <a:prstGeom prst="rect">
              <a:avLst/>
            </a:prstGeom>
            <a:solidFill>
              <a:schemeClr val="bg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1" name="矩形 4106"/>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4108" name="标题 4107"/>
          <p:cNvSpPr>
            <a:spLocks noGrp="1"/>
          </p:cNvSpPr>
          <p:nvPr>
            <p:ph type="ctrTitle"/>
          </p:nvPr>
        </p:nvSpPr>
        <p:spPr>
          <a:xfrm>
            <a:off x="990600" y="1828800"/>
            <a:ext cx="7772400" cy="1143000"/>
          </a:xfrm>
          <a:prstGeom prst="rect">
            <a:avLst/>
          </a:prstGeom>
          <a:noFill/>
          <a:ln w="9525">
            <a:noFill/>
          </a:ln>
        </p:spPr>
        <p:txBody>
          <a:bodyPr anchor="b"/>
          <a:lstStyle>
            <a:lvl1pPr lvl="0">
              <a:defRPr/>
            </a:lvl1pPr>
          </a:lstStyle>
          <a:p>
            <a:pPr lvl="0" fontAlgn="base"/>
            <a:r>
              <a:rPr lang="zh-CN" altLang="en-US" strike="noStrike" noProof="1" dirty="0"/>
              <a:t>单击此处编辑母版标题样式</a:t>
            </a:r>
            <a:endParaRPr lang="zh-CN" altLang="en-US" strike="noStrike" noProof="1" dirty="0"/>
          </a:p>
        </p:txBody>
      </p:sp>
      <p:sp>
        <p:nvSpPr>
          <p:cNvPr id="4109" name="副标题 4108"/>
          <p:cNvSpPr>
            <a:spLocks noGrp="1"/>
          </p:cNvSpPr>
          <p:nvPr>
            <p:ph type="subTitle" idx="1"/>
          </p:nvPr>
        </p:nvSpPr>
        <p:spPr>
          <a:xfrm>
            <a:off x="1371600" y="38862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fontAlgn="base"/>
            <a:r>
              <a:rPr lang="zh-CN" altLang="en-US" strike="noStrike" noProof="1" dirty="0"/>
              <a:t>单击此处编辑母版副标题样式</a:t>
            </a:r>
            <a:endParaRPr lang="zh-CN" altLang="en-US" strike="noStrike" noProof="1" dirty="0"/>
          </a:p>
        </p:txBody>
      </p:sp>
      <p:sp>
        <p:nvSpPr>
          <p:cNvPr id="4110" name="日期占位符 4109"/>
          <p:cNvSpPr>
            <a:spLocks noGrp="1"/>
          </p:cNvSpPr>
          <p:nvPr>
            <p:ph type="dt" sz="half" idx="2"/>
          </p:nvPr>
        </p:nvSpPr>
        <p:spPr>
          <a:xfrm>
            <a:off x="990600" y="6248400"/>
            <a:ext cx="1905000" cy="457200"/>
          </a:xfrm>
          <a:prstGeom prst="rect">
            <a:avLst/>
          </a:prstGeom>
          <a:noFill/>
          <a:ln w="9525">
            <a:noFill/>
          </a:ln>
        </p:spPr>
        <p:txBody>
          <a:bodyPr anchor="b"/>
          <a:lstStyle>
            <a:lvl1pPr>
              <a:defRPr sz="1400">
                <a:solidFill>
                  <a:schemeClr val="bg2"/>
                </a:solidFill>
                <a:latin typeface="Tahoma" panose="020B0604030504040204" pitchFamily="34" charset="0"/>
              </a:defRPr>
            </a:lvl1pPr>
          </a:lstStyle>
          <a:p>
            <a:pPr fontAlgn="base"/>
            <a:endParaRPr lang="zh-CN" altLang="en-US" strike="noStrike" noProof="1" dirty="0">
              <a:latin typeface="Times New Roman" panose="02020603050405020304" pitchFamily="18" charset="0"/>
            </a:endParaRPr>
          </a:p>
        </p:txBody>
      </p:sp>
      <p:sp>
        <p:nvSpPr>
          <p:cNvPr id="4111" name="页脚占位符 4110"/>
          <p:cNvSpPr>
            <a:spLocks noGrp="1"/>
          </p:cNvSpPr>
          <p:nvPr>
            <p:ph type="ftr" sz="quarter" idx="3"/>
          </p:nvPr>
        </p:nvSpPr>
        <p:spPr>
          <a:xfrm>
            <a:off x="3429000" y="6248400"/>
            <a:ext cx="2895600" cy="457200"/>
          </a:xfrm>
          <a:prstGeom prst="rect">
            <a:avLst/>
          </a:prstGeom>
          <a:noFill/>
          <a:ln w="9525">
            <a:noFill/>
          </a:ln>
        </p:spPr>
        <p:txBody>
          <a:bodyPr anchor="b"/>
          <a:lstStyle>
            <a:lvl1pPr algn="ctr">
              <a:defRPr sz="1400">
                <a:solidFill>
                  <a:schemeClr val="bg2"/>
                </a:solidFill>
                <a:latin typeface="Tahoma" panose="020B0604030504040204" pitchFamily="34" charset="0"/>
              </a:defRPr>
            </a:lvl1pPr>
          </a:lstStyle>
          <a:p>
            <a:pPr fontAlgn="base"/>
            <a:endParaRPr lang="zh-CN" altLang="en-US" strike="noStrike" noProof="1" dirty="0"/>
          </a:p>
        </p:txBody>
      </p:sp>
      <p:sp>
        <p:nvSpPr>
          <p:cNvPr id="4112" name="灯片编号占位符 4111"/>
          <p:cNvSpPr>
            <a:spLocks noGrp="1"/>
          </p:cNvSpPr>
          <p:nvPr>
            <p:ph type="sldNum" sz="quarter" idx="4"/>
          </p:nvPr>
        </p:nvSpPr>
        <p:spPr>
          <a:xfrm>
            <a:off x="6858000" y="6248400"/>
            <a:ext cx="1905000" cy="457200"/>
          </a:xfrm>
          <a:prstGeom prst="rect">
            <a:avLst/>
          </a:prstGeom>
          <a:noFill/>
          <a:ln w="9525">
            <a:noFill/>
          </a:ln>
        </p:spPr>
        <p:txBody>
          <a:bodyPr anchor="b"/>
          <a:lstStyle>
            <a:lvl1pPr algn="r">
              <a:defRPr sz="1400">
                <a:solidFill>
                  <a:schemeClr val="bg2"/>
                </a:solidFill>
                <a:latin typeface="Tahoma" panose="020B0604030504040204" pitchFamily="34" charset="0"/>
              </a:defRPr>
            </a:lvl1pPr>
          </a:lstStyle>
          <a:p>
            <a:pPr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182688"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46612"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617538"/>
            <a:ext cx="1951038" cy="55149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150938" y="617538"/>
            <a:ext cx="5740009" cy="55149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182688"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46612"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3073"/>
          <p:cNvSpPr/>
          <p:nvPr/>
        </p:nvSpPr>
        <p:spPr>
          <a:xfrm>
            <a:off x="417513" y="1098550"/>
            <a:ext cx="438150" cy="474663"/>
          </a:xfrm>
          <a:prstGeom prst="rect">
            <a:avLst/>
          </a:prstGeom>
          <a:solidFill>
            <a:schemeClr val="accent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7" name="矩形 3074"/>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8" name="矩形 3075"/>
          <p:cNvSpPr/>
          <p:nvPr/>
        </p:nvSpPr>
        <p:spPr>
          <a:xfrm>
            <a:off x="541338" y="1520825"/>
            <a:ext cx="422275" cy="474663"/>
          </a:xfrm>
          <a:prstGeom prst="rect">
            <a:avLst/>
          </a:prstGeom>
          <a:solidFill>
            <a:schemeClr val="folHlink"/>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9" name="矩形 3076"/>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0" name="矩形 3077"/>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1" name="矩形 3078"/>
          <p:cNvSpPr/>
          <p:nvPr/>
        </p:nvSpPr>
        <p:spPr>
          <a:xfrm>
            <a:off x="762000" y="990600"/>
            <a:ext cx="31750" cy="1052513"/>
          </a:xfrm>
          <a:prstGeom prst="rect">
            <a:avLst/>
          </a:prstGeom>
          <a:solidFill>
            <a:schemeClr val="bg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2" name="矩形 3079"/>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3" name="标题 3080"/>
          <p:cNvSpPr>
            <a:spLocks noGrp="1"/>
          </p:cNvSpPr>
          <p:nvPr>
            <p:ph type="title"/>
          </p:nvPr>
        </p:nvSpPr>
        <p:spPr>
          <a:xfrm>
            <a:off x="1150938" y="617538"/>
            <a:ext cx="7793037" cy="1143000"/>
          </a:xfrm>
          <a:prstGeom prst="rect">
            <a:avLst/>
          </a:prstGeom>
          <a:noFill/>
          <a:ln w="9525">
            <a:noFill/>
          </a:ln>
        </p:spPr>
        <p:txBody>
          <a:bodyPr anchor="b" anchorCtr="0"/>
          <a:p>
            <a:pPr lvl="0" indent="0"/>
            <a:r>
              <a:rPr lang="zh-CN" altLang="en-US" dirty="0"/>
              <a:t>单击此处编辑母版标题样式</a:t>
            </a:r>
            <a:endParaRPr lang="zh-CN" altLang="en-US" dirty="0"/>
          </a:p>
        </p:txBody>
      </p:sp>
      <p:sp>
        <p:nvSpPr>
          <p:cNvPr id="1034" name="文本占位符 3081"/>
          <p:cNvSpPr>
            <a:spLocks noGrp="1"/>
          </p:cNvSpPr>
          <p:nvPr>
            <p:ph type="body"/>
          </p:nvPr>
        </p:nvSpPr>
        <p:spPr>
          <a:xfrm>
            <a:off x="1182688" y="2017713"/>
            <a:ext cx="7772400" cy="4114800"/>
          </a:xfrm>
          <a:prstGeom prst="rect">
            <a:avLst/>
          </a:prstGeom>
          <a:noFill/>
          <a:ln w="9525">
            <a:noFill/>
          </a:ln>
        </p:spPr>
        <p:txBody>
          <a:bodyPr anchor="t" anchorCtr="0"/>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083" name="日期占位符 3082"/>
          <p:cNvSpPr>
            <a:spLocks noGrp="1"/>
          </p:cNvSpPr>
          <p:nvPr>
            <p:ph type="dt" sz="half" idx="2"/>
          </p:nvPr>
        </p:nvSpPr>
        <p:spPr>
          <a:xfrm>
            <a:off x="914400" y="6324600"/>
            <a:ext cx="1905000" cy="457200"/>
          </a:xfrm>
          <a:prstGeom prst="rect">
            <a:avLst/>
          </a:prstGeom>
          <a:noFill/>
          <a:ln w="9525">
            <a:noFill/>
          </a:ln>
        </p:spPr>
        <p:txBody>
          <a:bodyPr anchor="b"/>
          <a:lstStyle>
            <a:lvl1pPr>
              <a:defRPr sz="1400">
                <a:latin typeface="Tahoma" panose="020B0604030504040204" pitchFamily="34" charset="0"/>
              </a:defRPr>
            </a:lvl1pPr>
          </a:lstStyle>
          <a:p>
            <a:pPr lvl="0" fontAlgn="base"/>
            <a:endParaRPr lang="zh-CN" altLang="en-US" strike="noStrike" noProof="1" dirty="0">
              <a:latin typeface="Times New Roman" panose="02020603050405020304" pitchFamily="18" charset="0"/>
            </a:endParaRPr>
          </a:p>
        </p:txBody>
      </p:sp>
      <p:sp>
        <p:nvSpPr>
          <p:cNvPr id="3084" name="页脚占位符 3083"/>
          <p:cNvSpPr>
            <a:spLocks noGrp="1"/>
          </p:cNvSpPr>
          <p:nvPr>
            <p:ph type="ftr" sz="quarter" idx="3"/>
          </p:nvPr>
        </p:nvSpPr>
        <p:spPr>
          <a:xfrm>
            <a:off x="3352800" y="6324600"/>
            <a:ext cx="2895600" cy="457200"/>
          </a:xfrm>
          <a:prstGeom prst="rect">
            <a:avLst/>
          </a:prstGeom>
          <a:noFill/>
          <a:ln w="9525">
            <a:noFill/>
          </a:ln>
        </p:spPr>
        <p:txBody>
          <a:bodyPr anchor="b"/>
          <a:lstStyle>
            <a:lvl1pPr algn="ctr">
              <a:defRPr sz="1400">
                <a:latin typeface="Tahoma" panose="020B0604030504040204" pitchFamily="34" charset="0"/>
              </a:defRPr>
            </a:lvl1pPr>
          </a:lstStyle>
          <a:p>
            <a:pPr lvl="0" fontAlgn="base"/>
            <a:endParaRPr lang="zh-CN" altLang="en-US" strike="noStrike" noProof="1" dirty="0"/>
          </a:p>
        </p:txBody>
      </p:sp>
      <p:sp>
        <p:nvSpPr>
          <p:cNvPr id="3085" name="灯片编号占位符 3084"/>
          <p:cNvSpPr>
            <a:spLocks noGrp="1"/>
          </p:cNvSpPr>
          <p:nvPr>
            <p:ph type="sldNum" sz="quarter" idx="4"/>
          </p:nvPr>
        </p:nvSpPr>
        <p:spPr>
          <a:xfrm>
            <a:off x="6781800" y="6324600"/>
            <a:ext cx="1905000" cy="457200"/>
          </a:xfrm>
          <a:prstGeom prst="rect">
            <a:avLst/>
          </a:prstGeom>
          <a:noFill/>
          <a:ln w="9525">
            <a:noFill/>
          </a:ln>
        </p:spPr>
        <p:txBody>
          <a:bodyPr anchor="b"/>
          <a:lstStyle>
            <a:lvl1pPr algn="r">
              <a:defRPr sz="1400">
                <a:latin typeface="Tahoma" panose="020B0604030504040204" pitchFamily="34" charset="0"/>
              </a:defRPr>
            </a:lvl1p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latin typeface="思源宋体 CN" panose="02020400000000000000" pitchFamily="18" charset="-122"/>
                <a:ea typeface="思源宋体 CN" panose="02020400000000000000" pitchFamily="18" charset="-122"/>
              </a:defRPr>
            </a:lvl1pPr>
          </a:lstStyle>
          <a:p>
            <a:fld id="{F2A96280-CBBA-445F-A133-AEDE1790B360}" type="datetimeFigureOut">
              <a:rPr lang="zh-CN" altLang="en-US" smtClean="0"/>
            </a:fld>
            <a:endParaRPr lang="zh-CN" altLang="en-US" dirty="0"/>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latin typeface="思源宋体 CN" panose="02020400000000000000" pitchFamily="18" charset="-122"/>
                <a:ea typeface="思源宋体 CN" panose="02020400000000000000" pitchFamily="18" charset="-122"/>
              </a:defRPr>
            </a:lvl1pPr>
          </a:lstStyle>
          <a:p>
            <a:endParaRPr lang="zh-CN" altLang="en-US" dirty="0"/>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latin typeface="思源宋体 CN" panose="02020400000000000000" pitchFamily="18" charset="-122"/>
                <a:ea typeface="思源宋体 CN" panose="02020400000000000000" pitchFamily="18" charset="-122"/>
              </a:defRPr>
            </a:lvl1pPr>
          </a:lstStyle>
          <a:p>
            <a:fld id="{3091A782-A289-47CD-B882-80E9F4F12267}"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思源宋体 CN" panose="02020400000000000000" pitchFamily="18" charset="-122"/>
          <a:ea typeface="思源宋体 CN" panose="02020400000000000000" pitchFamily="18"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宋体 CN" panose="02020400000000000000" pitchFamily="18" charset="-122"/>
          <a:ea typeface="思源宋体 CN" panose="02020400000000000000" pitchFamily="18"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宋体 CN" panose="02020400000000000000" pitchFamily="18" charset="-122"/>
          <a:ea typeface="思源宋体 CN" panose="02020400000000000000" pitchFamily="18"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宋体 CN" panose="02020400000000000000" pitchFamily="18" charset="-122"/>
          <a:ea typeface="思源宋体 CN" panose="02020400000000000000" pitchFamily="18"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宋体 CN" panose="02020400000000000000" pitchFamily="18" charset="-122"/>
          <a:ea typeface="思源宋体 CN" panose="02020400000000000000" pitchFamily="18"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3073"/>
          <p:cNvSpPr/>
          <p:nvPr/>
        </p:nvSpPr>
        <p:spPr>
          <a:xfrm>
            <a:off x="417513" y="1098550"/>
            <a:ext cx="438150" cy="474663"/>
          </a:xfrm>
          <a:prstGeom prst="rect">
            <a:avLst/>
          </a:prstGeom>
          <a:solidFill>
            <a:schemeClr val="accent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7" name="矩形 3074"/>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8" name="矩形 3075"/>
          <p:cNvSpPr/>
          <p:nvPr/>
        </p:nvSpPr>
        <p:spPr>
          <a:xfrm>
            <a:off x="541338" y="1520825"/>
            <a:ext cx="422275" cy="474663"/>
          </a:xfrm>
          <a:prstGeom prst="rect">
            <a:avLst/>
          </a:prstGeom>
          <a:solidFill>
            <a:schemeClr val="folHlink"/>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9" name="矩形 3076"/>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0" name="矩形 3077"/>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1" name="矩形 3078"/>
          <p:cNvSpPr/>
          <p:nvPr/>
        </p:nvSpPr>
        <p:spPr>
          <a:xfrm>
            <a:off x="762000" y="990600"/>
            <a:ext cx="31750" cy="1052513"/>
          </a:xfrm>
          <a:prstGeom prst="rect">
            <a:avLst/>
          </a:prstGeom>
          <a:solidFill>
            <a:schemeClr val="bg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2" name="矩形 3079"/>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3" name="标题 3080"/>
          <p:cNvSpPr>
            <a:spLocks noGrp="1"/>
          </p:cNvSpPr>
          <p:nvPr>
            <p:ph type="title"/>
          </p:nvPr>
        </p:nvSpPr>
        <p:spPr>
          <a:xfrm>
            <a:off x="1150938" y="617538"/>
            <a:ext cx="7793037" cy="1143000"/>
          </a:xfrm>
          <a:prstGeom prst="rect">
            <a:avLst/>
          </a:prstGeom>
          <a:noFill/>
          <a:ln w="9525">
            <a:noFill/>
          </a:ln>
        </p:spPr>
        <p:txBody>
          <a:bodyPr anchor="b" anchorCtr="0"/>
          <a:p>
            <a:pPr lvl="0" indent="0"/>
            <a:r>
              <a:rPr lang="zh-CN" altLang="en-US" dirty="0"/>
              <a:t>单击此处编辑母版标题样式</a:t>
            </a:r>
            <a:endParaRPr lang="zh-CN" altLang="en-US" dirty="0"/>
          </a:p>
        </p:txBody>
      </p:sp>
      <p:sp>
        <p:nvSpPr>
          <p:cNvPr id="1034" name="文本占位符 3081"/>
          <p:cNvSpPr>
            <a:spLocks noGrp="1"/>
          </p:cNvSpPr>
          <p:nvPr>
            <p:ph type="body"/>
          </p:nvPr>
        </p:nvSpPr>
        <p:spPr>
          <a:xfrm>
            <a:off x="1182688" y="2017713"/>
            <a:ext cx="7772400" cy="4114800"/>
          </a:xfrm>
          <a:prstGeom prst="rect">
            <a:avLst/>
          </a:prstGeom>
          <a:noFill/>
          <a:ln w="9525">
            <a:noFill/>
          </a:ln>
        </p:spPr>
        <p:txBody>
          <a:bodyPr anchor="t" anchorCtr="0"/>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083" name="日期占位符 3082"/>
          <p:cNvSpPr>
            <a:spLocks noGrp="1"/>
          </p:cNvSpPr>
          <p:nvPr>
            <p:ph type="dt" sz="half" idx="2"/>
          </p:nvPr>
        </p:nvSpPr>
        <p:spPr>
          <a:xfrm>
            <a:off x="914400" y="6324600"/>
            <a:ext cx="1905000" cy="457200"/>
          </a:xfrm>
          <a:prstGeom prst="rect">
            <a:avLst/>
          </a:prstGeom>
          <a:noFill/>
          <a:ln w="9525">
            <a:noFill/>
          </a:ln>
        </p:spPr>
        <p:txBody>
          <a:bodyPr anchor="b"/>
          <a:lstStyle>
            <a:lvl1pPr>
              <a:defRPr sz="1400">
                <a:latin typeface="Tahoma" panose="020B0604030504040204" pitchFamily="34" charset="0"/>
              </a:defRPr>
            </a:lvl1pPr>
          </a:lstStyle>
          <a:p>
            <a:pPr lvl="0" fontAlgn="base"/>
            <a:endParaRPr lang="zh-CN" altLang="en-US" strike="noStrike" noProof="1" dirty="0">
              <a:latin typeface="Times New Roman" panose="02020603050405020304" pitchFamily="18" charset="0"/>
            </a:endParaRPr>
          </a:p>
        </p:txBody>
      </p:sp>
      <p:sp>
        <p:nvSpPr>
          <p:cNvPr id="3084" name="页脚占位符 3083"/>
          <p:cNvSpPr>
            <a:spLocks noGrp="1"/>
          </p:cNvSpPr>
          <p:nvPr>
            <p:ph type="ftr" sz="quarter" idx="3"/>
          </p:nvPr>
        </p:nvSpPr>
        <p:spPr>
          <a:xfrm>
            <a:off x="3352800" y="6324600"/>
            <a:ext cx="2895600" cy="457200"/>
          </a:xfrm>
          <a:prstGeom prst="rect">
            <a:avLst/>
          </a:prstGeom>
          <a:noFill/>
          <a:ln w="9525">
            <a:noFill/>
          </a:ln>
        </p:spPr>
        <p:txBody>
          <a:bodyPr anchor="b"/>
          <a:lstStyle>
            <a:lvl1pPr algn="ctr">
              <a:defRPr sz="1400">
                <a:latin typeface="Tahoma" panose="020B0604030504040204" pitchFamily="34" charset="0"/>
              </a:defRPr>
            </a:lvl1pPr>
          </a:lstStyle>
          <a:p>
            <a:pPr lvl="0" fontAlgn="base"/>
            <a:endParaRPr lang="zh-CN" altLang="en-US" strike="noStrike" noProof="1" dirty="0"/>
          </a:p>
        </p:txBody>
      </p:sp>
      <p:sp>
        <p:nvSpPr>
          <p:cNvPr id="3085" name="灯片编号占位符 3084"/>
          <p:cNvSpPr>
            <a:spLocks noGrp="1"/>
          </p:cNvSpPr>
          <p:nvPr>
            <p:ph type="sldNum" sz="quarter" idx="4"/>
          </p:nvPr>
        </p:nvSpPr>
        <p:spPr>
          <a:xfrm>
            <a:off x="6781800" y="6324600"/>
            <a:ext cx="1905000" cy="457200"/>
          </a:xfrm>
          <a:prstGeom prst="rect">
            <a:avLst/>
          </a:prstGeom>
          <a:noFill/>
          <a:ln w="9525">
            <a:noFill/>
          </a:ln>
        </p:spPr>
        <p:txBody>
          <a:bodyPr anchor="b"/>
          <a:lstStyle>
            <a:lvl1pPr algn="r">
              <a:defRPr sz="1400">
                <a:latin typeface="Tahoma" panose="020B0604030504040204" pitchFamily="34" charset="0"/>
              </a:defRPr>
            </a:lvl1p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6.xml"/><Relationship Id="rId3" Type="http://schemas.openxmlformats.org/officeDocument/2006/relationships/slide" Target="slide7.xml"/><Relationship Id="rId2" Type="http://schemas.openxmlformats.org/officeDocument/2006/relationships/image" Target="../media/image3.png"/><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tags" Target="../tags/tag18.xml"/><Relationship Id="rId2" Type="http://schemas.openxmlformats.org/officeDocument/2006/relationships/image" Target="../media/image3.png"/><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tags" Target="../tags/tag20.xml"/><Relationship Id="rId2" Type="http://schemas.openxmlformats.org/officeDocument/2006/relationships/image" Target="../media/image3.png"/><Relationship Id="rId1" Type="http://schemas.openxmlformats.org/officeDocument/2006/relationships/tags" Target="../tags/tag19.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tags" Target="../tags/tag22.xml"/><Relationship Id="rId2" Type="http://schemas.openxmlformats.org/officeDocument/2006/relationships/image" Target="../media/image3.png"/><Relationship Id="rId1" Type="http://schemas.openxmlformats.org/officeDocument/2006/relationships/tags" Target="../tags/tag21.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tags" Target="../tags/tag24.xml"/><Relationship Id="rId2" Type="http://schemas.openxmlformats.org/officeDocument/2006/relationships/image" Target="../media/image3.png"/><Relationship Id="rId1" Type="http://schemas.openxmlformats.org/officeDocument/2006/relationships/tags" Target="../tags/tag23.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6.xml"/><Relationship Id="rId2" Type="http://schemas.openxmlformats.org/officeDocument/2006/relationships/image" Target="../media/image3.png"/><Relationship Id="rId1" Type="http://schemas.openxmlformats.org/officeDocument/2006/relationships/tags" Target="../tags/tag25.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tags" Target="../tags/tag28.xml"/><Relationship Id="rId2" Type="http://schemas.openxmlformats.org/officeDocument/2006/relationships/image" Target="../media/image3.png"/><Relationship Id="rId1" Type="http://schemas.openxmlformats.org/officeDocument/2006/relationships/tags" Target="../tags/tag27.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tags" Target="../tags/tag30.xml"/><Relationship Id="rId2" Type="http://schemas.openxmlformats.org/officeDocument/2006/relationships/image" Target="../media/image3.png"/><Relationship Id="rId1" Type="http://schemas.openxmlformats.org/officeDocument/2006/relationships/tags" Target="../tags/tag29.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tags" Target="../tags/tag32.xml"/><Relationship Id="rId2" Type="http://schemas.openxmlformats.org/officeDocument/2006/relationships/image" Target="../media/image3.png"/><Relationship Id="rId1" Type="http://schemas.openxmlformats.org/officeDocument/2006/relationships/tags" Target="../tags/tag31.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tags" Target="../tags/tag35.xml"/><Relationship Id="rId4" Type="http://schemas.openxmlformats.org/officeDocument/2006/relationships/image" Target="../media/image8.png"/><Relationship Id="rId3" Type="http://schemas.openxmlformats.org/officeDocument/2006/relationships/tags" Target="../tags/tag34.xml"/><Relationship Id="rId2" Type="http://schemas.openxmlformats.org/officeDocument/2006/relationships/image" Target="../media/image3.png"/><Relationship Id="rId1" Type="http://schemas.openxmlformats.org/officeDocument/2006/relationships/tags" Target="../tags/tag3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tags" Target="../tags/tag37.xml"/><Relationship Id="rId2" Type="http://schemas.openxmlformats.org/officeDocument/2006/relationships/image" Target="../media/image3.png"/><Relationship Id="rId1" Type="http://schemas.openxmlformats.org/officeDocument/2006/relationships/tags" Target="../tags/tag36.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tags" Target="../tags/tag39.xml"/><Relationship Id="rId2" Type="http://schemas.openxmlformats.org/officeDocument/2006/relationships/image" Target="../media/image3.png"/><Relationship Id="rId1" Type="http://schemas.openxmlformats.org/officeDocument/2006/relationships/tags" Target="../tags/tag38.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tags" Target="../tags/tag41.xml"/><Relationship Id="rId2" Type="http://schemas.openxmlformats.org/officeDocument/2006/relationships/image" Target="../media/image3.png"/><Relationship Id="rId1" Type="http://schemas.openxmlformats.org/officeDocument/2006/relationships/tags" Target="../tags/tag40.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tags" Target="../tags/tag43.xml"/><Relationship Id="rId2" Type="http://schemas.openxmlformats.org/officeDocument/2006/relationships/image" Target="../media/image3.png"/><Relationship Id="rId1" Type="http://schemas.openxmlformats.org/officeDocument/2006/relationships/tags" Target="../tags/tag42.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tags" Target="../tags/tag45.xml"/><Relationship Id="rId2" Type="http://schemas.openxmlformats.org/officeDocument/2006/relationships/image" Target="../media/image3.png"/><Relationship Id="rId1" Type="http://schemas.openxmlformats.org/officeDocument/2006/relationships/tags" Target="../tags/tag44.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tags" Target="../tags/tag47.xml"/><Relationship Id="rId2" Type="http://schemas.openxmlformats.org/officeDocument/2006/relationships/image" Target="../media/image3.png"/><Relationship Id="rId1" Type="http://schemas.openxmlformats.org/officeDocument/2006/relationships/tags" Target="../tags/tag46.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tags" Target="../tags/tag49.xml"/><Relationship Id="rId2" Type="http://schemas.openxmlformats.org/officeDocument/2006/relationships/image" Target="../media/image3.png"/><Relationship Id="rId1" Type="http://schemas.openxmlformats.org/officeDocument/2006/relationships/tags" Target="../tags/tag48.xml"/></Relationships>
</file>

<file path=ppt/slides/_rels/slide27.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8" Type="http://schemas.openxmlformats.org/officeDocument/2006/relationships/notesSlide" Target="../notesSlides/notesSlide19.xml"/><Relationship Id="rId67" Type="http://schemas.openxmlformats.org/officeDocument/2006/relationships/slideLayout" Target="../slideLayouts/slideLayout7.xml"/><Relationship Id="rId66" Type="http://schemas.openxmlformats.org/officeDocument/2006/relationships/tags" Target="../tags/tag114.xml"/><Relationship Id="rId65" Type="http://schemas.openxmlformats.org/officeDocument/2006/relationships/tags" Target="../tags/tag113.xml"/><Relationship Id="rId64" Type="http://schemas.openxmlformats.org/officeDocument/2006/relationships/tags" Target="../tags/tag112.xml"/><Relationship Id="rId63" Type="http://schemas.openxmlformats.org/officeDocument/2006/relationships/tags" Target="../tags/tag111.xml"/><Relationship Id="rId62" Type="http://schemas.openxmlformats.org/officeDocument/2006/relationships/tags" Target="../tags/tag110.xml"/><Relationship Id="rId61" Type="http://schemas.openxmlformats.org/officeDocument/2006/relationships/tags" Target="../tags/tag109.xml"/><Relationship Id="rId60" Type="http://schemas.openxmlformats.org/officeDocument/2006/relationships/tags" Target="../tags/tag108.xml"/><Relationship Id="rId6" Type="http://schemas.openxmlformats.org/officeDocument/2006/relationships/tags" Target="../tags/tag54.xml"/><Relationship Id="rId59" Type="http://schemas.openxmlformats.org/officeDocument/2006/relationships/tags" Target="../tags/tag107.xml"/><Relationship Id="rId58" Type="http://schemas.openxmlformats.org/officeDocument/2006/relationships/tags" Target="../tags/tag106.xml"/><Relationship Id="rId57" Type="http://schemas.openxmlformats.org/officeDocument/2006/relationships/tags" Target="../tags/tag105.xml"/><Relationship Id="rId56" Type="http://schemas.openxmlformats.org/officeDocument/2006/relationships/tags" Target="../tags/tag104.xml"/><Relationship Id="rId55" Type="http://schemas.openxmlformats.org/officeDocument/2006/relationships/tags" Target="../tags/tag103.xml"/><Relationship Id="rId54" Type="http://schemas.openxmlformats.org/officeDocument/2006/relationships/tags" Target="../tags/tag102.xml"/><Relationship Id="rId53" Type="http://schemas.openxmlformats.org/officeDocument/2006/relationships/tags" Target="../tags/tag101.xml"/><Relationship Id="rId52" Type="http://schemas.openxmlformats.org/officeDocument/2006/relationships/tags" Target="../tags/tag100.xml"/><Relationship Id="rId51" Type="http://schemas.openxmlformats.org/officeDocument/2006/relationships/tags" Target="../tags/tag99.xml"/><Relationship Id="rId50" Type="http://schemas.openxmlformats.org/officeDocument/2006/relationships/tags" Target="../tags/tag98.xml"/><Relationship Id="rId5" Type="http://schemas.openxmlformats.org/officeDocument/2006/relationships/tags" Target="../tags/tag53.xml"/><Relationship Id="rId49" Type="http://schemas.openxmlformats.org/officeDocument/2006/relationships/tags" Target="../tags/tag97.xml"/><Relationship Id="rId48" Type="http://schemas.openxmlformats.org/officeDocument/2006/relationships/tags" Target="../tags/tag96.xml"/><Relationship Id="rId47" Type="http://schemas.openxmlformats.org/officeDocument/2006/relationships/tags" Target="../tags/tag95.xml"/><Relationship Id="rId46" Type="http://schemas.openxmlformats.org/officeDocument/2006/relationships/tags" Target="../tags/tag94.xml"/><Relationship Id="rId45" Type="http://schemas.openxmlformats.org/officeDocument/2006/relationships/tags" Target="../tags/tag93.xml"/><Relationship Id="rId44" Type="http://schemas.openxmlformats.org/officeDocument/2006/relationships/tags" Target="../tags/tag92.xml"/><Relationship Id="rId43" Type="http://schemas.openxmlformats.org/officeDocument/2006/relationships/tags" Target="../tags/tag91.xml"/><Relationship Id="rId42" Type="http://schemas.openxmlformats.org/officeDocument/2006/relationships/tags" Target="../tags/tag90.xml"/><Relationship Id="rId41" Type="http://schemas.openxmlformats.org/officeDocument/2006/relationships/tags" Target="../tags/tag89.xml"/><Relationship Id="rId40" Type="http://schemas.openxmlformats.org/officeDocument/2006/relationships/tags" Target="../tags/tag88.xml"/><Relationship Id="rId4" Type="http://schemas.openxmlformats.org/officeDocument/2006/relationships/tags" Target="../tags/tag52.xml"/><Relationship Id="rId39" Type="http://schemas.openxmlformats.org/officeDocument/2006/relationships/tags" Target="../tags/tag87.xml"/><Relationship Id="rId38" Type="http://schemas.openxmlformats.org/officeDocument/2006/relationships/tags" Target="../tags/tag86.xml"/><Relationship Id="rId37" Type="http://schemas.openxmlformats.org/officeDocument/2006/relationships/tags" Target="../tags/tag85.xml"/><Relationship Id="rId36" Type="http://schemas.openxmlformats.org/officeDocument/2006/relationships/tags" Target="../tags/tag84.xml"/><Relationship Id="rId35" Type="http://schemas.openxmlformats.org/officeDocument/2006/relationships/tags" Target="../tags/tag83.xml"/><Relationship Id="rId34" Type="http://schemas.openxmlformats.org/officeDocument/2006/relationships/tags" Target="../tags/tag82.xml"/><Relationship Id="rId33" Type="http://schemas.openxmlformats.org/officeDocument/2006/relationships/tags" Target="../tags/tag81.xml"/><Relationship Id="rId32" Type="http://schemas.openxmlformats.org/officeDocument/2006/relationships/tags" Target="../tags/tag80.xml"/><Relationship Id="rId31" Type="http://schemas.openxmlformats.org/officeDocument/2006/relationships/tags" Target="../tags/tag79.xml"/><Relationship Id="rId30" Type="http://schemas.openxmlformats.org/officeDocument/2006/relationships/tags" Target="../tags/tag78.xml"/><Relationship Id="rId3" Type="http://schemas.openxmlformats.org/officeDocument/2006/relationships/tags" Target="../tags/tag51.xml"/><Relationship Id="rId29" Type="http://schemas.openxmlformats.org/officeDocument/2006/relationships/tags" Target="../tags/tag77.xml"/><Relationship Id="rId28" Type="http://schemas.openxmlformats.org/officeDocument/2006/relationships/tags" Target="../tags/tag76.xml"/><Relationship Id="rId27" Type="http://schemas.openxmlformats.org/officeDocument/2006/relationships/tags" Target="../tags/tag75.xml"/><Relationship Id="rId26" Type="http://schemas.openxmlformats.org/officeDocument/2006/relationships/tags" Target="../tags/tag74.xml"/><Relationship Id="rId25" Type="http://schemas.openxmlformats.org/officeDocument/2006/relationships/tags" Target="../tags/tag73.xml"/><Relationship Id="rId24" Type="http://schemas.openxmlformats.org/officeDocument/2006/relationships/tags" Target="../tags/tag72.xml"/><Relationship Id="rId23" Type="http://schemas.openxmlformats.org/officeDocument/2006/relationships/tags" Target="../tags/tag71.xml"/><Relationship Id="rId22" Type="http://schemas.openxmlformats.org/officeDocument/2006/relationships/tags" Target="../tags/tag70.xml"/><Relationship Id="rId21" Type="http://schemas.openxmlformats.org/officeDocument/2006/relationships/tags" Target="../tags/tag69.xml"/><Relationship Id="rId20" Type="http://schemas.openxmlformats.org/officeDocument/2006/relationships/tags" Target="../tags/tag68.xml"/><Relationship Id="rId2" Type="http://schemas.openxmlformats.org/officeDocument/2006/relationships/image" Target="../media/image3.png"/><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50.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tags" Target="../tags/tag116.xml"/><Relationship Id="rId2" Type="http://schemas.openxmlformats.org/officeDocument/2006/relationships/image" Target="../media/image3.png"/><Relationship Id="rId1" Type="http://schemas.openxmlformats.org/officeDocument/2006/relationships/tags" Target="../tags/tag115.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tags" Target="../tags/tag118.xml"/><Relationship Id="rId2" Type="http://schemas.openxmlformats.org/officeDocument/2006/relationships/image" Target="../media/image3.png"/><Relationship Id="rId1" Type="http://schemas.openxmlformats.org/officeDocument/2006/relationships/tags" Target="../tags/tag11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tags" Target="../tags/tag120.xml"/><Relationship Id="rId2" Type="http://schemas.openxmlformats.org/officeDocument/2006/relationships/image" Target="../media/image3.png"/><Relationship Id="rId1" Type="http://schemas.openxmlformats.org/officeDocument/2006/relationships/tags" Target="../tags/tag119.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tags" Target="../tags/tag122.xml"/><Relationship Id="rId2" Type="http://schemas.openxmlformats.org/officeDocument/2006/relationships/image" Target="../media/image3.png"/><Relationship Id="rId1" Type="http://schemas.openxmlformats.org/officeDocument/2006/relationships/tags" Target="../tags/tag121.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tags" Target="../tags/tag124.xml"/><Relationship Id="rId2" Type="http://schemas.openxmlformats.org/officeDocument/2006/relationships/image" Target="../media/image3.png"/><Relationship Id="rId1" Type="http://schemas.openxmlformats.org/officeDocument/2006/relationships/tags" Target="../tags/tag123.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25.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6.xml"/><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7.xml"/><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8.xml"/><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jpeg"/><Relationship Id="rId2" Type="http://schemas.openxmlformats.org/officeDocument/2006/relationships/tags" Target="../tags/tag129.xml"/><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0.xml"/><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2.xml"/><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3.xml"/><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tags" Target="../tags/tag135.xml"/><Relationship Id="rId3" Type="http://schemas.openxmlformats.org/officeDocument/2006/relationships/image" Target="../media/image11.png"/><Relationship Id="rId2" Type="http://schemas.openxmlformats.org/officeDocument/2006/relationships/tags" Target="../tags/tag134.xml"/><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tags" Target="../tags/tag136.xml"/><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7.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8.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jpeg"/><Relationship Id="rId2" Type="http://schemas.openxmlformats.org/officeDocument/2006/relationships/tags" Target="../tags/tag139.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jpeg"/><Relationship Id="rId2" Type="http://schemas.openxmlformats.org/officeDocument/2006/relationships/tags" Target="../tags/tag140.xml"/><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jpeg"/><Relationship Id="rId2" Type="http://schemas.openxmlformats.org/officeDocument/2006/relationships/tags" Target="../tags/tag141.xml"/><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9.jpeg"/><Relationship Id="rId6" Type="http://schemas.openxmlformats.org/officeDocument/2006/relationships/tags" Target="../tags/tag144.xml"/><Relationship Id="rId5" Type="http://schemas.openxmlformats.org/officeDocument/2006/relationships/image" Target="../media/image18.jpeg"/><Relationship Id="rId4" Type="http://schemas.openxmlformats.org/officeDocument/2006/relationships/tags" Target="../tags/tag143.xml"/><Relationship Id="rId3" Type="http://schemas.openxmlformats.org/officeDocument/2006/relationships/image" Target="../media/image17.jpeg"/><Relationship Id="rId2" Type="http://schemas.openxmlformats.org/officeDocument/2006/relationships/tags" Target="../tags/tag14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tags" Target="../tags/tag3.xml"/><Relationship Id="rId2" Type="http://schemas.openxmlformats.org/officeDocument/2006/relationships/image" Target="../media/image3.png"/><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jpeg"/><Relationship Id="rId2" Type="http://schemas.openxmlformats.org/officeDocument/2006/relationships/tags" Target="../tags/tag145.xml"/><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46.xml"/></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147.xml"/></Relationships>
</file>

<file path=ppt/slides/_rels/slide53.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image" Target="../media/image23.jpeg"/><Relationship Id="rId7" Type="http://schemas.openxmlformats.org/officeDocument/2006/relationships/tags" Target="../tags/tag152.xml"/><Relationship Id="rId6" Type="http://schemas.openxmlformats.org/officeDocument/2006/relationships/image" Target="../media/image22.jpeg"/><Relationship Id="rId5" Type="http://schemas.openxmlformats.org/officeDocument/2006/relationships/tags" Target="../tags/tag151.xml"/><Relationship Id="rId4" Type="http://schemas.openxmlformats.org/officeDocument/2006/relationships/image" Target="NULL" TargetMode="External"/><Relationship Id="rId3" Type="http://schemas.openxmlformats.org/officeDocument/2006/relationships/image" Target="../media/image21.jpeg"/><Relationship Id="rId2" Type="http://schemas.openxmlformats.org/officeDocument/2006/relationships/tags" Target="../tags/tag150.xml"/><Relationship Id="rId10" Type="http://schemas.openxmlformats.org/officeDocument/2006/relationships/slideLayout" Target="../slideLayouts/slideLayout7.xml"/><Relationship Id="rId1" Type="http://schemas.openxmlformats.org/officeDocument/2006/relationships/image" Target="../media/image3.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jpeg"/><Relationship Id="rId2" Type="http://schemas.openxmlformats.org/officeDocument/2006/relationships/tags" Target="../tags/tag154.xml"/><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56.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15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52.xml"/><Relationship Id="rId1" Type="http://schemas.openxmlformats.org/officeDocument/2006/relationships/image" Target="../media/image25.jpe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jpeg"/><Relationship Id="rId2" Type="http://schemas.openxmlformats.org/officeDocument/2006/relationships/tags" Target="../tags/tag157.xml"/><Relationship Id="rId1" Type="http://schemas.openxmlformats.org/officeDocument/2006/relationships/image" Target="../media/image3.png"/></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9.jpeg"/><Relationship Id="rId6" Type="http://schemas.openxmlformats.org/officeDocument/2006/relationships/tags" Target="../tags/tag160.xml"/><Relationship Id="rId5" Type="http://schemas.openxmlformats.org/officeDocument/2006/relationships/image" Target="../media/image28.jpeg"/><Relationship Id="rId4" Type="http://schemas.openxmlformats.org/officeDocument/2006/relationships/tags" Target="../tags/tag159.xml"/><Relationship Id="rId3" Type="http://schemas.openxmlformats.org/officeDocument/2006/relationships/image" Target="../media/image27.jpeg"/><Relationship Id="rId2" Type="http://schemas.openxmlformats.org/officeDocument/2006/relationships/tags" Target="../tags/tag158.xml"/><Relationship Id="rId1" Type="http://schemas.openxmlformats.org/officeDocument/2006/relationships/image" Target="../media/image3.png"/></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62.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161.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5.xml"/><Relationship Id="rId2" Type="http://schemas.openxmlformats.org/officeDocument/2006/relationships/image" Target="../media/image3.png"/><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163.xml"/></Relationships>
</file>

<file path=ppt/slides/_rels/slide61.xml.rels><?xml version="1.0" encoding="UTF-8" standalone="yes"?>
<Relationships xmlns="http://schemas.openxmlformats.org/package/2006/relationships"><Relationship Id="rId9" Type="http://schemas.openxmlformats.org/officeDocument/2006/relationships/image" Target="../media/image32.jpeg"/><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image" Target="../media/image31.jpeg"/><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image" Target="../media/image30.jpeg"/><Relationship Id="rId2" Type="http://schemas.openxmlformats.org/officeDocument/2006/relationships/tags" Target="../tags/tag166.xml"/><Relationship Id="rId11" Type="http://schemas.openxmlformats.org/officeDocument/2006/relationships/slideLayout" Target="../slideLayouts/slideLayout7.xml"/><Relationship Id="rId10" Type="http://schemas.openxmlformats.org/officeDocument/2006/relationships/tags" Target="../tags/tag171.xml"/><Relationship Id="rId1" Type="http://schemas.openxmlformats.org/officeDocument/2006/relationships/image" Target="../media/image3.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72.xml"/></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74.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173.xml"/></Relationships>
</file>

<file path=ppt/slides/_rels/slide6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3.jpeg"/><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175.xml"/></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80.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179.xml"/></Relationships>
</file>

<file path=ppt/slides/_rels/slide6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6.jpeg"/><Relationship Id="rId6" Type="http://schemas.openxmlformats.org/officeDocument/2006/relationships/tags" Target="../tags/tag183.xml"/><Relationship Id="rId5" Type="http://schemas.openxmlformats.org/officeDocument/2006/relationships/image" Target="../media/image35.jpeg"/><Relationship Id="rId4" Type="http://schemas.openxmlformats.org/officeDocument/2006/relationships/tags" Target="../tags/tag182.xml"/><Relationship Id="rId3" Type="http://schemas.openxmlformats.org/officeDocument/2006/relationships/image" Target="../media/image34.jpeg"/><Relationship Id="rId2" Type="http://schemas.openxmlformats.org/officeDocument/2006/relationships/tags" Target="../tags/tag181.xml"/><Relationship Id="rId1" Type="http://schemas.openxmlformats.org/officeDocument/2006/relationships/image" Target="../media/image3.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png"/></Relationships>
</file>

<file path=ppt/slides/_rels/slide6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tags" Target="../tags/tag185.xml"/><Relationship Id="rId3" Type="http://schemas.openxmlformats.org/officeDocument/2006/relationships/image" Target="../media/image39.jpeg"/><Relationship Id="rId2" Type="http://schemas.openxmlformats.org/officeDocument/2006/relationships/tags" Target="../tags/tag184.xml"/><Relationship Id="rId1" Type="http://schemas.openxmlformats.org/officeDocument/2006/relationships/image" Target="../media/image3.pn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87.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186.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jpeg"/><Relationship Id="rId7" Type="http://schemas.openxmlformats.org/officeDocument/2006/relationships/tags" Target="../tags/tag9.xml"/><Relationship Id="rId6" Type="http://schemas.openxmlformats.org/officeDocument/2006/relationships/image" Target="../media/image6.jpeg"/><Relationship Id="rId5" Type="http://schemas.openxmlformats.org/officeDocument/2006/relationships/tags" Target="../tags/tag8.xml"/><Relationship Id="rId4" Type="http://schemas.openxmlformats.org/officeDocument/2006/relationships/image" Target="../media/image5.jpeg"/><Relationship Id="rId3" Type="http://schemas.openxmlformats.org/officeDocument/2006/relationships/tags" Target="../tags/tag7.xml"/><Relationship Id="rId2" Type="http://schemas.openxmlformats.org/officeDocument/2006/relationships/image" Target="../media/image3.png"/><Relationship Id="rId10" Type="http://schemas.openxmlformats.org/officeDocument/2006/relationships/notesSlide" Target="../notesSlides/notesSlide2.xml"/><Relationship Id="rId1" Type="http://schemas.openxmlformats.org/officeDocument/2006/relationships/tags" Target="../tags/tag6.xml"/></Relationships>
</file>

<file path=ppt/slides/_rels/slide7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tags" Target="../tags/tag189.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188.xml"/></Relationships>
</file>

<file path=ppt/slides/_rels/slide71.xml.rels><?xml version="1.0" encoding="UTF-8" standalone="yes"?>
<Relationships xmlns="http://schemas.openxmlformats.org/package/2006/relationships"><Relationship Id="rId9" Type="http://schemas.openxmlformats.org/officeDocument/2006/relationships/image" Target="../media/image48.jpeg"/><Relationship Id="rId8" Type="http://schemas.openxmlformats.org/officeDocument/2006/relationships/image" Target="../media/image47.jpeg"/><Relationship Id="rId7" Type="http://schemas.openxmlformats.org/officeDocument/2006/relationships/image" Target="../media/image46.jpeg"/><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 Id="rId3" Type="http://schemas.openxmlformats.org/officeDocument/2006/relationships/slide" Target="slide64.xml"/><Relationship Id="rId2" Type="http://schemas.openxmlformats.org/officeDocument/2006/relationships/image" Target="../media/image3.png"/><Relationship Id="rId11" Type="http://schemas.openxmlformats.org/officeDocument/2006/relationships/slideLayout" Target="../slideLayouts/slideLayout2.xml"/><Relationship Id="rId10" Type="http://schemas.openxmlformats.org/officeDocument/2006/relationships/tags" Target="../tags/tag191.xml"/><Relationship Id="rId1" Type="http://schemas.openxmlformats.org/officeDocument/2006/relationships/tags" Target="../tags/tag190.xml"/></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19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tags" Target="../tags/tag11.xml"/><Relationship Id="rId2" Type="http://schemas.openxmlformats.org/officeDocument/2006/relationships/image" Target="../media/image3.png"/><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image" Target="../media/image3.png"/><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 name="组合 4"/>
          <p:cNvGrpSpPr/>
          <p:nvPr/>
        </p:nvGrpSpPr>
        <p:grpSpPr>
          <a:xfrm>
            <a:off x="354637" y="1955450"/>
            <a:ext cx="3016545" cy="2947100"/>
            <a:chOff x="1007139" y="1464267"/>
            <a:chExt cx="4022060" cy="3929467"/>
          </a:xfrm>
        </p:grpSpPr>
        <p:grpSp>
          <p:nvGrpSpPr>
            <p:cNvPr id="6" name="组合 5"/>
            <p:cNvGrpSpPr/>
            <p:nvPr/>
          </p:nvGrpSpPr>
          <p:grpSpPr>
            <a:xfrm>
              <a:off x="1099732" y="1464267"/>
              <a:ext cx="3929467" cy="3929467"/>
              <a:chOff x="1099732" y="1318808"/>
              <a:chExt cx="3929467" cy="3929467"/>
            </a:xfrm>
          </p:grpSpPr>
          <p:grpSp>
            <p:nvGrpSpPr>
              <p:cNvPr id="11" name="组合 10"/>
              <p:cNvGrpSpPr/>
              <p:nvPr/>
            </p:nvGrpSpPr>
            <p:grpSpPr>
              <a:xfrm>
                <a:off x="1428930" y="1648006"/>
                <a:ext cx="3271071" cy="3271071"/>
                <a:chOff x="1283473" y="1793465"/>
                <a:chExt cx="3271071" cy="3271071"/>
              </a:xfrm>
            </p:grpSpPr>
            <p:sp>
              <p:nvSpPr>
                <p:cNvPr id="18" name="椭圆 17"/>
                <p:cNvSpPr/>
                <p:nvPr/>
              </p:nvSpPr>
              <p:spPr>
                <a:xfrm>
                  <a:off x="1283473" y="1793465"/>
                  <a:ext cx="3271071" cy="3271071"/>
                </a:xfrm>
                <a:prstGeom prst="ellipse">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pic>
              <p:nvPicPr>
                <p:cNvPr id="19" name="图片 18"/>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1520556" y="2030548"/>
                  <a:ext cx="2796904" cy="2796904"/>
                </a:xfrm>
                <a:prstGeom prst="ellipse">
                  <a:avLst/>
                </a:prstGeom>
              </p:spPr>
            </p:pic>
          </p:grpSp>
          <p:sp>
            <p:nvSpPr>
              <p:cNvPr id="12" name="弧形 11"/>
              <p:cNvSpPr/>
              <p:nvPr/>
            </p:nvSpPr>
            <p:spPr>
              <a:xfrm>
                <a:off x="1099732" y="1318808"/>
                <a:ext cx="3929467" cy="3929467"/>
              </a:xfrm>
              <a:prstGeom prst="arc">
                <a:avLst>
                  <a:gd name="adj1" fmla="val 187512"/>
                  <a:gd name="adj2" fmla="val 16765207"/>
                </a:avLst>
              </a:prstGeom>
              <a:ln w="19050" cap="rnd">
                <a:solidFill>
                  <a:srgbClr val="FF9101"/>
                </a:solidFill>
                <a:prstDash val="solid"/>
                <a:headEnd type="triangl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grpSp>
        <p:grpSp>
          <p:nvGrpSpPr>
            <p:cNvPr id="7" name="组合 6"/>
            <p:cNvGrpSpPr/>
            <p:nvPr/>
          </p:nvGrpSpPr>
          <p:grpSpPr>
            <a:xfrm>
              <a:off x="1007139" y="4086103"/>
              <a:ext cx="1284707" cy="1164057"/>
              <a:chOff x="1007139" y="4086103"/>
              <a:chExt cx="1284707" cy="1164057"/>
            </a:xfrm>
          </p:grpSpPr>
          <p:sp>
            <p:nvSpPr>
              <p:cNvPr id="8" name="椭圆 7"/>
              <p:cNvSpPr/>
              <p:nvPr/>
            </p:nvSpPr>
            <p:spPr>
              <a:xfrm>
                <a:off x="1127789" y="4086103"/>
                <a:ext cx="1164057" cy="1164057"/>
              </a:xfrm>
              <a:prstGeom prst="ellipse">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lumMod val="65000"/>
                      <a:lumOff val="35000"/>
                    </a:prstClr>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 name="文本框 8"/>
              <p:cNvSpPr txBox="1"/>
              <p:nvPr/>
            </p:nvSpPr>
            <p:spPr>
              <a:xfrm>
                <a:off x="1007139" y="4373123"/>
                <a:ext cx="1284605" cy="86021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2021</a:t>
                </a:r>
                <a:r>
                  <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级人</a:t>
                </a:r>
                <a:r>
                  <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城</a:t>
                </a: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grpSp>
      </p:grpSp>
      <p:sp>
        <p:nvSpPr>
          <p:cNvPr id="20" name="文本框 19"/>
          <p:cNvSpPr txBox="1"/>
          <p:nvPr/>
        </p:nvSpPr>
        <p:spPr>
          <a:xfrm>
            <a:off x="3473312" y="2074365"/>
            <a:ext cx="5252723" cy="460375"/>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rPr>
              <a:t>人文地理学</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endParaRPr>
          </a:p>
        </p:txBody>
      </p:sp>
      <p:sp>
        <p:nvSpPr>
          <p:cNvPr id="21" name="文本框 20"/>
          <p:cNvSpPr txBox="1"/>
          <p:nvPr/>
        </p:nvSpPr>
        <p:spPr>
          <a:xfrm>
            <a:off x="2801620" y="3081655"/>
            <a:ext cx="6250305" cy="706755"/>
          </a:xfrm>
          <a:prstGeom prst="rect">
            <a:avLst/>
          </a:prstGeom>
          <a:noFill/>
        </p:spPr>
        <p:txBody>
          <a:bodyPr wrap="square">
            <a:spAutoFit/>
          </a:bodyPr>
          <a:lstStyle/>
          <a:p>
            <a:pPr algn="ctr"/>
            <a:r>
              <a:rPr lang="zh-CN" altLang="en-US" sz="4000" b="1" dirty="0">
                <a:solidFill>
                  <a:srgbClr val="1402BE"/>
                </a:solidFill>
                <a:latin typeface="华文楷体" panose="02010600040101010101" charset="-122"/>
                <a:ea typeface="华文楷体" panose="02010600040101010101" charset="-122"/>
                <a:cs typeface="华文楷体" panose="02010600040101010101" charset="-122"/>
              </a:rPr>
              <a:t>第七章</a:t>
            </a:r>
            <a:r>
              <a:rPr lang="en-US" altLang="zh-CN" sz="4000" b="1" dirty="0">
                <a:solidFill>
                  <a:srgbClr val="1402BE"/>
                </a:solidFill>
                <a:latin typeface="华文楷体" panose="02010600040101010101" charset="-122"/>
                <a:ea typeface="华文楷体" panose="02010600040101010101" charset="-122"/>
                <a:cs typeface="华文楷体" panose="02010600040101010101" charset="-122"/>
              </a:rPr>
              <a:t> </a:t>
            </a:r>
            <a:r>
              <a:rPr lang="zh-CN" altLang="en-US" sz="4000" b="1" dirty="0">
                <a:solidFill>
                  <a:srgbClr val="1402BE"/>
                </a:solidFill>
                <a:latin typeface="华文楷体" panose="02010600040101010101" charset="-122"/>
                <a:ea typeface="华文楷体" panose="02010600040101010101" charset="-122"/>
                <a:cs typeface="华文楷体" panose="02010600040101010101" charset="-122"/>
              </a:rPr>
              <a:t>聚落与城市</a:t>
            </a:r>
            <a:r>
              <a:rPr lang="zh-CN" altLang="en-US" sz="4000" b="1" dirty="0">
                <a:solidFill>
                  <a:srgbClr val="1402BE"/>
                </a:solidFill>
                <a:latin typeface="华文楷体" panose="02010600040101010101" charset="-122"/>
                <a:ea typeface="华文楷体" panose="02010600040101010101" charset="-122"/>
                <a:cs typeface="华文楷体" panose="02010600040101010101" charset="-122"/>
              </a:rPr>
              <a:t>化</a:t>
            </a:r>
            <a:endParaRPr lang="zh-CN" altLang="en-US" sz="4000" b="1" dirty="0">
              <a:solidFill>
                <a:srgbClr val="1402BE"/>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2000"/>
                            </p:stCondLst>
                            <p:childTnLst>
                              <p:par>
                                <p:cTn id="14" presetID="2" presetClass="entr" presetSubtype="4" decel="10000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1500" fill="hold"/>
                                        <p:tgtEl>
                                          <p:spTgt spid="21"/>
                                        </p:tgtEl>
                                        <p:attrNameLst>
                                          <p:attrName>ppt_x</p:attrName>
                                        </p:attrNameLst>
                                      </p:cBhvr>
                                      <p:tavLst>
                                        <p:tav tm="0">
                                          <p:val>
                                            <p:strVal val="#ppt_x"/>
                                          </p:val>
                                        </p:tav>
                                        <p:tav tm="100000">
                                          <p:val>
                                            <p:strVal val="#ppt_x"/>
                                          </p:val>
                                        </p:tav>
                                      </p:tavLst>
                                    </p:anim>
                                    <p:anim calcmode="lin" valueType="num">
                                      <p:cBhvr additive="base">
                                        <p:cTn id="17"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04483" name="文本占位符 404482"/>
          <p:cNvSpPr>
            <a:spLocks noGrp="1"/>
          </p:cNvSpPr>
          <p:nvPr>
            <p:ph type="body" idx="1"/>
          </p:nvPr>
        </p:nvSpPr>
        <p:spPr>
          <a:xfrm>
            <a:off x="683260" y="1483678"/>
            <a:ext cx="8604250" cy="3889375"/>
          </a:xfrm>
        </p:spPr>
        <p:txBody>
          <a:bodyPr/>
          <a:p>
            <a:pPr>
              <a:buNone/>
            </a:pPr>
            <a:r>
              <a:rPr lang="en-US" altLang="zh-CN" b="1"/>
              <a:t>《</a:t>
            </a:r>
            <a:r>
              <a:rPr lang="zh-CN" altLang="en-US" b="1" dirty="0"/>
              <a:t>城市规划原理</a:t>
            </a:r>
            <a:r>
              <a:rPr lang="en-US" altLang="zh-CN" b="1"/>
              <a:t>》</a:t>
            </a:r>
            <a:r>
              <a:rPr lang="zh-CN" altLang="en-US" dirty="0"/>
              <a:t>一书中的分类：</a:t>
            </a:r>
            <a:endParaRPr lang="zh-CN" altLang="en-US" dirty="0"/>
          </a:p>
          <a:p>
            <a:r>
              <a:rPr lang="zh-CN" altLang="en-US" sz="2800" dirty="0">
                <a:latin typeface="楷体_GB2312" pitchFamily="49" charset="-122"/>
                <a:ea typeface="楷体_GB2312" pitchFamily="49" charset="-122"/>
              </a:rPr>
              <a:t>工业城市</a:t>
            </a:r>
            <a:endParaRPr lang="zh-CN" altLang="en-US" sz="2800" dirty="0">
              <a:latin typeface="楷体_GB2312" pitchFamily="49" charset="-122"/>
              <a:ea typeface="楷体_GB2312" pitchFamily="49" charset="-122"/>
            </a:endParaRPr>
          </a:p>
          <a:p>
            <a:r>
              <a:rPr lang="zh-CN" altLang="en-US" sz="2800" dirty="0">
                <a:latin typeface="楷体_GB2312" pitchFamily="49" charset="-122"/>
                <a:ea typeface="楷体_GB2312" pitchFamily="49" charset="-122"/>
              </a:rPr>
              <a:t>交通城市</a:t>
            </a:r>
            <a:endParaRPr lang="zh-CN" altLang="en-US" sz="2800" dirty="0">
              <a:latin typeface="楷体_GB2312" pitchFamily="49" charset="-122"/>
              <a:ea typeface="楷体_GB2312" pitchFamily="49" charset="-122"/>
            </a:endParaRPr>
          </a:p>
          <a:p>
            <a:r>
              <a:rPr lang="zh-CN" altLang="en-US" sz="2800" dirty="0">
                <a:latin typeface="楷体_GB2312" pitchFamily="49" charset="-122"/>
                <a:ea typeface="楷体_GB2312" pitchFamily="49" charset="-122"/>
              </a:rPr>
              <a:t>省和地区的中心城市 </a:t>
            </a:r>
            <a:endParaRPr lang="zh-CN" altLang="en-US" sz="2800" dirty="0">
              <a:latin typeface="楷体_GB2312" pitchFamily="49" charset="-122"/>
              <a:ea typeface="楷体_GB2312" pitchFamily="49" charset="-122"/>
            </a:endParaRPr>
          </a:p>
          <a:p>
            <a:r>
              <a:rPr lang="zh-CN" altLang="en-US" sz="2800" dirty="0">
                <a:latin typeface="楷体_GB2312" pitchFamily="49" charset="-122"/>
                <a:ea typeface="楷体_GB2312" pitchFamily="49" charset="-122"/>
              </a:rPr>
              <a:t>县城</a:t>
            </a:r>
            <a:endParaRPr lang="zh-CN" altLang="en-US" sz="2800" dirty="0">
              <a:latin typeface="楷体_GB2312" pitchFamily="49" charset="-122"/>
              <a:ea typeface="楷体_GB2312" pitchFamily="49" charset="-122"/>
            </a:endParaRPr>
          </a:p>
          <a:p>
            <a:r>
              <a:rPr lang="zh-CN" altLang="en-US" sz="2800" dirty="0">
                <a:latin typeface="楷体_GB2312" pitchFamily="49" charset="-122"/>
                <a:ea typeface="楷体_GB2312" pitchFamily="49" charset="-122"/>
              </a:rPr>
              <a:t>特殊职能城市</a:t>
            </a:r>
            <a:endParaRPr lang="zh-CN" altLang="en-US" sz="2800" dirty="0">
              <a:latin typeface="楷体_GB2312" pitchFamily="49" charset="-122"/>
              <a:ea typeface="楷体_GB2312" pitchFamily="49" charset="-122"/>
            </a:endParaRPr>
          </a:p>
          <a:p>
            <a:pPr>
              <a:buNone/>
            </a:pPr>
            <a:endParaRPr lang="zh-CN" altLang="en-US" sz="2800" dirty="0">
              <a:latin typeface="楷体_GB2312" pitchFamily="49" charset="-122"/>
              <a:ea typeface="楷体_GB2312" pitchFamily="49" charset="-122"/>
            </a:endParaRPr>
          </a:p>
        </p:txBody>
      </p:sp>
      <p:sp>
        <p:nvSpPr>
          <p:cNvPr id="404484" name="动作按钮: 后退或前一项 404483">
            <a:hlinkClick r:id="rId3" action="ppaction://hlinksldjump"/>
          </p:cNvPr>
          <p:cNvSpPr/>
          <p:nvPr/>
        </p:nvSpPr>
        <p:spPr>
          <a:xfrm>
            <a:off x="7596188" y="5734050"/>
            <a:ext cx="1042987" cy="682625"/>
          </a:xfrm>
          <a:prstGeom prst="actionButtonBackPrevious">
            <a:avLst/>
          </a:prstGeom>
          <a:solidFill>
            <a:srgbClr val="666699"/>
          </a:solidFill>
          <a:ln w="9525">
            <a:noFill/>
          </a:ln>
        </p:spPr>
        <p:txBody>
          <a:bodyPr/>
          <a:p>
            <a:endParaRPr lang="zh-CN" altLang="en-US"/>
          </a:p>
        </p:txBody>
      </p:sp>
      <p:sp>
        <p:nvSpPr>
          <p:cNvPr id="4" name="文本框 3"/>
          <p:cNvSpPr txBox="1"/>
          <p:nvPr>
            <p:custDataLst>
              <p:tags r:id="rId4"/>
            </p:custDataLst>
          </p:nvPr>
        </p:nvSpPr>
        <p:spPr>
          <a:xfrm>
            <a:off x="251460" y="188595"/>
            <a:ext cx="6783070"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我国的城市职能分类</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38898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（三）集</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镇</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454025" y="1052830"/>
            <a:ext cx="8481695" cy="3397885"/>
          </a:xfrm>
          <a:prstGeom prst="rect">
            <a:avLst/>
          </a:prstGeom>
          <a:noFill/>
          <a:ln w="9525" cap="flat" cmpd="sng">
            <a:noFill/>
            <a:prstDash val="solid"/>
            <a:miter/>
            <a:headEnd type="none" w="med" len="med"/>
            <a:tailEnd type="none" w="med" len="med"/>
          </a:ln>
        </p:spPr>
        <p:txBody>
          <a:bodyPr wrap="square" anchor="t" anchorCtr="0">
            <a:noAutofit/>
          </a:bodyPr>
          <a:p>
            <a:pPr marL="457200" indent="-457200" algn="l">
              <a:lnSpc>
                <a:spcPct val="130000"/>
              </a:lnSpc>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 集镇是介于乡村与城市之间的过渡性聚落。</a:t>
            </a:r>
            <a:endParaRPr lang="zh-CN" altLang="en-US" sz="2800">
              <a:latin typeface="华文楷体" panose="02010600040101010101" charset="-122"/>
              <a:ea typeface="华文楷体" panose="02010600040101010101" charset="-122"/>
              <a:cs typeface="华文楷体" panose="02010600040101010101" charset="-122"/>
            </a:endParaRPr>
          </a:p>
          <a:p>
            <a:pPr marL="457200" indent="-457200" algn="l">
              <a:lnSpc>
                <a:spcPct val="130000"/>
              </a:lnSpc>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 具有工业生产活动的乡村</a:t>
            </a:r>
            <a:endParaRPr lang="zh-CN" altLang="en-US" sz="2800">
              <a:latin typeface="华文楷体" panose="02010600040101010101" charset="-122"/>
              <a:ea typeface="华文楷体" panose="02010600040101010101" charset="-122"/>
              <a:cs typeface="华文楷体" panose="02010600040101010101" charset="-122"/>
            </a:endParaRPr>
          </a:p>
          <a:p>
            <a:pPr marL="457200" indent="-457200" algn="l">
              <a:lnSpc>
                <a:spcPct val="130000"/>
              </a:lnSpc>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 集市</a:t>
            </a:r>
            <a:endParaRPr lang="zh-CN" altLang="en-US" sz="2800">
              <a:latin typeface="华文楷体" panose="02010600040101010101" charset="-122"/>
              <a:ea typeface="华文楷体" panose="02010600040101010101" charset="-122"/>
              <a:cs typeface="华文楷体" panose="02010600040101010101" charset="-122"/>
            </a:endParaRPr>
          </a:p>
          <a:p>
            <a:pPr marL="457200" indent="-457200" algn="l">
              <a:lnSpc>
                <a:spcPct val="130000"/>
              </a:lnSpc>
              <a:buClr>
                <a:srgbClr val="FF0000"/>
              </a:buClr>
              <a:buSzPct val="100000"/>
              <a:buFont typeface="Wingdings" panose="05000000000000000000" charset="0"/>
              <a:buChar char="l"/>
            </a:pPr>
            <a:r>
              <a:rPr lang="en-US" altLang="zh-CN" sz="2800">
                <a:latin typeface="华文楷体" panose="02010600040101010101" charset="-122"/>
                <a:ea typeface="华文楷体" panose="02010600040101010101" charset="-122"/>
                <a:cs typeface="华文楷体" panose="02010600040101010101" charset="-122"/>
              </a:rPr>
              <a:t> </a:t>
            </a:r>
            <a:r>
              <a:rPr lang="zh-CN" altLang="en-US" sz="2800">
                <a:latin typeface="华文楷体" panose="02010600040101010101" charset="-122"/>
                <a:ea typeface="华文楷体" panose="02010600040101010101" charset="-122"/>
                <a:cs typeface="华文楷体" panose="02010600040101010101" charset="-122"/>
              </a:rPr>
              <a:t>在农村聚落研究中，集市具有非常重要的位置。</a:t>
            </a:r>
            <a:endParaRPr lang="zh-CN" altLang="en-US"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38898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（四）</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乡村</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454025" y="1052830"/>
            <a:ext cx="8481695" cy="3397885"/>
          </a:xfrm>
          <a:prstGeom prst="rect">
            <a:avLst/>
          </a:prstGeom>
          <a:noFill/>
          <a:ln w="9525" cap="flat" cmpd="sng">
            <a:noFill/>
            <a:prstDash val="solid"/>
            <a:miter/>
            <a:headEnd type="none" w="med" len="med"/>
            <a:tailEnd type="none" w="med" len="med"/>
          </a:ln>
        </p:spPr>
        <p:txBody>
          <a:bodyPr wrap="square" anchor="t" anchorCtr="0">
            <a:noAutofit/>
          </a:bodyPr>
          <a:p>
            <a:pPr marL="457200" indent="-457200" algn="l">
              <a:lnSpc>
                <a:spcPct val="190000"/>
              </a:lnSpc>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一般类型的乡村:   按形态对乡村聚落进行分类，可分为密集型、分散型和半聚集型农村聚落。</a:t>
            </a:r>
            <a:endParaRPr lang="zh-CN" altLang="en-US" sz="2800">
              <a:latin typeface="华文楷体" panose="02010600040101010101" charset="-122"/>
              <a:ea typeface="华文楷体" panose="02010600040101010101" charset="-122"/>
              <a:cs typeface="华文楷体" panose="02010600040101010101" charset="-122"/>
            </a:endParaRPr>
          </a:p>
          <a:p>
            <a:pPr marL="457200" indent="-457200" algn="l">
              <a:lnSpc>
                <a:spcPct val="190000"/>
              </a:lnSpc>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活动型村落：逐水草而居的蒙古</a:t>
            </a:r>
            <a:r>
              <a:rPr lang="zh-CN" altLang="en-US" sz="2800">
                <a:latin typeface="华文楷体" panose="02010600040101010101" charset="-122"/>
                <a:ea typeface="华文楷体" panose="02010600040101010101" charset="-122"/>
                <a:cs typeface="华文楷体" panose="02010600040101010101" charset="-122"/>
              </a:rPr>
              <a:t>包。</a:t>
            </a:r>
            <a:endParaRPr lang="zh-CN" altLang="en-US" sz="2800">
              <a:latin typeface="华文楷体" panose="02010600040101010101" charset="-122"/>
              <a:ea typeface="华文楷体" panose="02010600040101010101" charset="-122"/>
              <a:cs typeface="华文楷体" panose="02010600040101010101" charset="-122"/>
            </a:endParaRPr>
          </a:p>
          <a:p>
            <a:pPr marL="457200" indent="-457200" algn="l">
              <a:lnSpc>
                <a:spcPct val="190000"/>
              </a:lnSpc>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特殊类型:  美国单户型、集体农场型和经营性农场。</a:t>
            </a:r>
            <a:endParaRPr lang="zh-CN" altLang="en-US"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38898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（一）西方城市的发展</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311785" y="1052830"/>
            <a:ext cx="8642985" cy="3147695"/>
          </a:xfrm>
          <a:prstGeom prst="rect">
            <a:avLst/>
          </a:prstGeom>
          <a:noFill/>
          <a:ln w="9525" cap="flat" cmpd="sng">
            <a:noFill/>
            <a:prstDash val="solid"/>
            <a:miter/>
            <a:headEnd type="none" w="med" len="med"/>
            <a:tailEnd type="none" w="med" len="med"/>
          </a:ln>
        </p:spPr>
        <p:txBody>
          <a:bodyPr wrap="square" anchor="t" anchorCtr="0">
            <a:spAutoFit/>
          </a:bodyPr>
          <a:p>
            <a:pPr marL="457200" indent="-457200" algn="l">
              <a:lnSpc>
                <a:spcPct val="130000"/>
              </a:lnSpc>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西方城市发展始于希腊。</a:t>
            </a:r>
            <a:endParaRPr lang="zh-CN" altLang="en-US" sz="2800">
              <a:latin typeface="华文楷体" panose="02010600040101010101" charset="-122"/>
              <a:ea typeface="华文楷体" panose="02010600040101010101" charset="-122"/>
              <a:cs typeface="华文楷体" panose="02010600040101010101" charset="-122"/>
            </a:endParaRPr>
          </a:p>
          <a:p>
            <a:pPr marL="457200" indent="-457200" algn="l">
              <a:lnSpc>
                <a:spcPct val="130000"/>
              </a:lnSpc>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罗马时代，城市获得更大发展。</a:t>
            </a:r>
            <a:endParaRPr lang="zh-CN" altLang="en-US" sz="2800">
              <a:latin typeface="华文楷体" panose="02010600040101010101" charset="-122"/>
              <a:ea typeface="华文楷体" panose="02010600040101010101" charset="-122"/>
              <a:cs typeface="华文楷体" panose="02010600040101010101" charset="-122"/>
            </a:endParaRPr>
          </a:p>
          <a:p>
            <a:pPr marL="457200" indent="-457200" algn="l">
              <a:lnSpc>
                <a:spcPct val="130000"/>
              </a:lnSpc>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在罗马时代，在城市发展上，重要进展是通过罗马控制区的扩大，把城市带到欧洲的广大地区。</a:t>
            </a:r>
            <a:endParaRPr lang="zh-CN" altLang="en-US" sz="2800">
              <a:latin typeface="华文楷体" panose="02010600040101010101" charset="-122"/>
              <a:ea typeface="华文楷体" panose="02010600040101010101" charset="-122"/>
              <a:cs typeface="华文楷体" panose="02010600040101010101" charset="-122"/>
            </a:endParaRPr>
          </a:p>
          <a:p>
            <a:pPr marL="457200" indent="-457200" algn="l">
              <a:lnSpc>
                <a:spcPct val="130000"/>
              </a:lnSpc>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产业革命后，工业化带来</a:t>
            </a:r>
            <a:r>
              <a:rPr lang="zh-CN" altLang="en-US" sz="2800">
                <a:latin typeface="华文楷体" panose="02010600040101010101" charset="-122"/>
                <a:ea typeface="华文楷体" panose="02010600040101010101" charset="-122"/>
                <a:cs typeface="华文楷体" panose="02010600040101010101" charset="-122"/>
              </a:rPr>
              <a:t>城镇化。</a:t>
            </a:r>
            <a:endParaRPr lang="zh-CN" altLang="en-US"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38898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（二）中国城市的发展</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311785" y="692785"/>
            <a:ext cx="8642985" cy="6201410"/>
          </a:xfrm>
          <a:prstGeom prst="rect">
            <a:avLst/>
          </a:prstGeom>
          <a:noFill/>
          <a:ln w="9525" cap="flat" cmpd="sng">
            <a:noFill/>
            <a:prstDash val="solid"/>
            <a:miter/>
            <a:headEnd type="none" w="med" len="med"/>
            <a:tailEnd type="none" w="med" len="med"/>
          </a:ln>
        </p:spPr>
        <p:txBody>
          <a:bodyPr wrap="square" anchor="t" anchorCtr="0">
            <a:spAutoFit/>
          </a:bodyPr>
          <a:p>
            <a:pPr algn="l">
              <a:lnSpc>
                <a:spcPct val="130000"/>
              </a:lnSpc>
              <a:buClr>
                <a:srgbClr val="FF0000"/>
              </a:buClr>
              <a:buSzPct val="100000"/>
            </a:pPr>
            <a:r>
              <a:rPr lang="zh-CN" altLang="en-US" sz="2400" b="1">
                <a:latin typeface="华文楷体" panose="02010600040101010101" charset="-122"/>
                <a:ea typeface="华文楷体" panose="02010600040101010101" charset="-122"/>
                <a:cs typeface="华文楷体" panose="02010600040101010101" charset="-122"/>
              </a:rPr>
              <a:t>     1  古代城市发展</a:t>
            </a:r>
            <a:endParaRPr lang="zh-CN" altLang="en-US" sz="2400" b="1">
              <a:latin typeface="华文楷体" panose="02010600040101010101" charset="-122"/>
              <a:ea typeface="华文楷体" panose="02010600040101010101" charset="-122"/>
              <a:cs typeface="华文楷体" panose="02010600040101010101" charset="-122"/>
            </a:endParaRPr>
          </a:p>
          <a:p>
            <a:pPr algn="l">
              <a:lnSpc>
                <a:spcPct val="130000"/>
              </a:lnSpc>
              <a:buClr>
                <a:srgbClr val="FF0000"/>
              </a:buClr>
              <a:buSzPct val="100000"/>
            </a:pPr>
            <a:r>
              <a:rPr lang="zh-CN" altLang="en-US" sz="2800">
                <a:latin typeface="华文楷体" panose="02010600040101010101" charset="-122"/>
                <a:ea typeface="华文楷体" panose="02010600040101010101" charset="-122"/>
                <a:cs typeface="华文楷体" panose="02010600040101010101" charset="-122"/>
              </a:rPr>
              <a:t>     </a:t>
            </a:r>
            <a:r>
              <a:rPr lang="zh-CN" altLang="en-US" sz="2000">
                <a:latin typeface="华文楷体" panose="02010600040101010101" charset="-122"/>
                <a:ea typeface="华文楷体" panose="02010600040101010101" charset="-122"/>
                <a:cs typeface="华文楷体" panose="02010600040101010101" charset="-122"/>
              </a:rPr>
              <a:t>秦统一的首都咸阳、汉长安城，以及唐长安城、宋开封城、杭州城，都是当时世界上著名的大都市，城市内部功能已相当齐全。</a:t>
            </a:r>
            <a:endParaRPr lang="zh-CN" altLang="en-US" sz="2000">
              <a:latin typeface="华文楷体" panose="02010600040101010101" charset="-122"/>
              <a:ea typeface="华文楷体" panose="02010600040101010101" charset="-122"/>
              <a:cs typeface="华文楷体" panose="02010600040101010101" charset="-122"/>
            </a:endParaRPr>
          </a:p>
          <a:p>
            <a:pPr algn="l">
              <a:lnSpc>
                <a:spcPct val="130000"/>
              </a:lnSpc>
              <a:buClr>
                <a:srgbClr val="FF0000"/>
              </a:buClr>
              <a:buSzPct val="100000"/>
            </a:pPr>
            <a:r>
              <a:rPr lang="zh-CN" altLang="en-US" sz="2000">
                <a:latin typeface="华文楷体" panose="02010600040101010101" charset="-122"/>
                <a:ea typeface="华文楷体" panose="02010600040101010101" charset="-122"/>
                <a:cs typeface="华文楷体" panose="02010600040101010101" charset="-122"/>
              </a:rPr>
              <a:t>     元、明、清三朝，全国最大的城市是北京。它代表了我国封建礼制的典型，城为内外城。</a:t>
            </a:r>
            <a:endParaRPr lang="zh-CN" altLang="en-US" sz="2000">
              <a:latin typeface="华文楷体" panose="02010600040101010101" charset="-122"/>
              <a:ea typeface="华文楷体" panose="02010600040101010101" charset="-122"/>
              <a:cs typeface="华文楷体" panose="02010600040101010101" charset="-122"/>
            </a:endParaRPr>
          </a:p>
          <a:p>
            <a:pPr algn="l">
              <a:lnSpc>
                <a:spcPct val="130000"/>
              </a:lnSpc>
              <a:buClr>
                <a:srgbClr val="FF0000"/>
              </a:buClr>
              <a:buSzPct val="100000"/>
            </a:pPr>
            <a:r>
              <a:rPr lang="zh-CN" altLang="en-US" sz="2400" b="1">
                <a:latin typeface="华文楷体" panose="02010600040101010101" charset="-122"/>
                <a:ea typeface="华文楷体" panose="02010600040101010101" charset="-122"/>
                <a:cs typeface="华文楷体" panose="02010600040101010101" charset="-122"/>
              </a:rPr>
              <a:t>     2 新中国成立以来城市的发展。</a:t>
            </a:r>
            <a:endParaRPr lang="zh-CN" altLang="en-US" sz="2400" b="1">
              <a:latin typeface="华文楷体" panose="02010600040101010101" charset="-122"/>
              <a:ea typeface="华文楷体" panose="02010600040101010101" charset="-122"/>
              <a:cs typeface="华文楷体" panose="02010600040101010101" charset="-122"/>
            </a:endParaRPr>
          </a:p>
          <a:p>
            <a:pPr algn="l">
              <a:lnSpc>
                <a:spcPct val="130000"/>
              </a:lnSpc>
              <a:buClr>
                <a:srgbClr val="FF0000"/>
              </a:buClr>
              <a:buSzPct val="100000"/>
            </a:pPr>
            <a:r>
              <a:rPr lang="zh-CN" altLang="en-US" sz="2800">
                <a:latin typeface="华文楷体" panose="02010600040101010101" charset="-122"/>
                <a:ea typeface="华文楷体" panose="02010600040101010101" charset="-122"/>
                <a:cs typeface="华文楷体" panose="02010600040101010101" charset="-122"/>
              </a:rPr>
              <a:t>     </a:t>
            </a:r>
            <a:r>
              <a:rPr lang="zh-CN" altLang="en-US" sz="2000">
                <a:latin typeface="华文楷体" panose="02010600040101010101" charset="-122"/>
                <a:ea typeface="华文楷体" panose="02010600040101010101" charset="-122"/>
                <a:cs typeface="华文楷体" panose="02010600040101010101" charset="-122"/>
              </a:rPr>
              <a:t>第一阶段是初期发展阶段。1949年后，经过三年经济恢复，从1952年到1960年经过第一个五年计划与经济大发展，城市和建制镇分别从1951年的157个和1896个增加到1960年的197个（城市数）和1961年的4429个（建制镇数）。</a:t>
            </a:r>
            <a:endParaRPr lang="zh-CN" altLang="en-US" sz="2000">
              <a:latin typeface="华文楷体" panose="02010600040101010101" charset="-122"/>
              <a:ea typeface="华文楷体" panose="02010600040101010101" charset="-122"/>
              <a:cs typeface="华文楷体" panose="02010600040101010101" charset="-122"/>
            </a:endParaRPr>
          </a:p>
          <a:p>
            <a:pPr algn="l">
              <a:lnSpc>
                <a:spcPct val="130000"/>
              </a:lnSpc>
              <a:buClr>
                <a:srgbClr val="FF0000"/>
              </a:buClr>
              <a:buSzPct val="100000"/>
            </a:pPr>
            <a:r>
              <a:rPr lang="zh-CN" altLang="en-US" sz="2000">
                <a:latin typeface="华文楷体" panose="02010600040101010101" charset="-122"/>
                <a:ea typeface="华文楷体" panose="02010600040101010101" charset="-122"/>
                <a:cs typeface="华文楷体" panose="02010600040101010101" charset="-122"/>
              </a:rPr>
              <a:t>      第二阶段是1961年至1977年。这段时期由于经济困难和“文化大革命”的影响，经济缓慢发展和停滞状态，对城市的发展产生极大的影响。</a:t>
            </a:r>
            <a:endParaRPr lang="zh-CN" altLang="en-US" sz="2000">
              <a:latin typeface="华文楷体" panose="02010600040101010101" charset="-122"/>
              <a:ea typeface="华文楷体" panose="02010600040101010101" charset="-122"/>
              <a:cs typeface="华文楷体" panose="02010600040101010101" charset="-122"/>
            </a:endParaRPr>
          </a:p>
          <a:p>
            <a:pPr algn="l">
              <a:lnSpc>
                <a:spcPct val="130000"/>
              </a:lnSpc>
              <a:buClr>
                <a:srgbClr val="FF0000"/>
              </a:buClr>
              <a:buSzPct val="100000"/>
            </a:pPr>
            <a:r>
              <a:rPr lang="zh-CN" altLang="en-US" sz="2000">
                <a:latin typeface="华文楷体" panose="02010600040101010101" charset="-122"/>
                <a:ea typeface="华文楷体" panose="02010600040101010101" charset="-122"/>
                <a:cs typeface="华文楷体" panose="02010600040101010101" charset="-122"/>
              </a:rPr>
              <a:t>      第三阶段是从1978年到1998年，这是我国改革开放时期，经济发展速度比较快，城市发展速度也是空前的。</a:t>
            </a:r>
            <a:endParaRPr lang="zh-CN" altLang="en-US" sz="20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90511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三、城镇标准</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37891" name="文本占位符 37890"/>
          <p:cNvSpPr>
            <a:spLocks noGrp="1"/>
          </p:cNvSpPr>
          <p:nvPr>
            <p:custDataLst>
              <p:tags r:id="rId3"/>
            </p:custDataLst>
          </p:nvPr>
        </p:nvSpPr>
        <p:spPr>
          <a:xfrm>
            <a:off x="828040" y="1484630"/>
            <a:ext cx="7772400" cy="4114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buNone/>
            </a:pPr>
            <a:r>
              <a:rPr lang="zh-CN" altLang="en-US" sz="3600" dirty="0">
                <a:solidFill>
                  <a:srgbClr val="FF0000"/>
                </a:solidFill>
                <a:ea typeface="华文行楷" panose="02010800040101010101" pitchFamily="2" charset="-122"/>
              </a:rPr>
              <a:t>（一）世界各国关于城镇标准的规定</a:t>
            </a:r>
            <a:endParaRPr lang="zh-CN" altLang="en-US" sz="3600" dirty="0">
              <a:solidFill>
                <a:srgbClr val="FF0000"/>
              </a:solidFill>
              <a:ea typeface="华文行楷" panose="02010800040101010101" pitchFamily="2" charset="-122"/>
            </a:endParaRPr>
          </a:p>
          <a:p>
            <a:pPr>
              <a:buNone/>
            </a:pPr>
            <a:endParaRPr lang="zh-CN" altLang="en-US" dirty="0">
              <a:solidFill>
                <a:srgbClr val="FF0000"/>
              </a:solidFill>
            </a:endParaRPr>
          </a:p>
          <a:p>
            <a:endParaRPr lang="zh-CN" altLang="en-US" dirty="0">
              <a:solidFill>
                <a:srgbClr val="FF0000"/>
              </a:solidFill>
            </a:endParaRPr>
          </a:p>
          <a:p>
            <a:pPr>
              <a:buNone/>
            </a:pPr>
            <a:r>
              <a:rPr lang="zh-CN" altLang="en-US" sz="3600" dirty="0">
                <a:solidFill>
                  <a:srgbClr val="FF0000"/>
                </a:solidFill>
                <a:ea typeface="华文行楷" panose="02010800040101010101" pitchFamily="2" charset="-122"/>
              </a:rPr>
              <a:t>（二）我国城镇建制的设置</a:t>
            </a:r>
            <a:endParaRPr lang="zh-CN" altLang="en-US" sz="3600" dirty="0">
              <a:solidFill>
                <a:srgbClr val="FF0000"/>
              </a:solidFill>
              <a:ea typeface="华文行楷" panose="02010800040101010101" pitchFamily="2" charset="-122"/>
            </a:endParaRPr>
          </a:p>
          <a:p>
            <a:endParaRPr lang="zh-CN" altLang="en-US" sz="3600">
              <a:solidFill>
                <a:srgbClr val="FF0000"/>
              </a:solidFill>
              <a:ea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69823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（一）世界各国关于城镇标准的规定</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311785" y="1055370"/>
            <a:ext cx="8639175" cy="5367020"/>
          </a:xfrm>
          <a:prstGeom prst="rect">
            <a:avLst/>
          </a:prstGeom>
          <a:noFill/>
          <a:ln w="9525" cap="flat" cmpd="sng">
            <a:noFill/>
            <a:prstDash val="solid"/>
            <a:miter/>
            <a:headEnd type="none" w="med" len="med"/>
            <a:tailEnd type="none" w="med" len="med"/>
          </a:ln>
        </p:spPr>
        <p:txBody>
          <a:bodyPr wrap="square" anchor="t" anchorCtr="0">
            <a:spAutoFit/>
          </a:bodyPr>
          <a:p>
            <a:pPr indent="609600" algn="l">
              <a:lnSpc>
                <a:spcPct val="13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由于各国生产力水平、人口数量、密度不同，划分标准也很不一致。</a:t>
            </a:r>
            <a:endParaRPr lang="zh-CN" altLang="en-US" sz="2400">
              <a:latin typeface="华文楷体" panose="02010600040101010101" charset="-122"/>
              <a:ea typeface="华文楷体" panose="02010600040101010101" charset="-122"/>
              <a:cs typeface="华文楷体" panose="02010600040101010101" charset="-122"/>
            </a:endParaRPr>
          </a:p>
          <a:p>
            <a:pPr indent="609600" algn="l">
              <a:lnSpc>
                <a:spcPct val="13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联合国统计处提出5条原则</a:t>
            </a:r>
            <a:endParaRPr lang="zh-CN" altLang="en-US" sz="2400">
              <a:latin typeface="华文楷体" panose="02010600040101010101" charset="-122"/>
              <a:ea typeface="华文楷体" panose="02010600040101010101" charset="-122"/>
              <a:cs typeface="华文楷体" panose="02010600040101010101" charset="-122"/>
            </a:endParaRPr>
          </a:p>
          <a:p>
            <a:pPr indent="609600" algn="l">
              <a:lnSpc>
                <a:spcPct val="13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 1  按居民点达到一定的人口数作为城镇的标准。（人口规模）</a:t>
            </a:r>
            <a:endParaRPr lang="zh-CN" altLang="en-US" sz="2400">
              <a:latin typeface="华文楷体" panose="02010600040101010101" charset="-122"/>
              <a:ea typeface="华文楷体" panose="02010600040101010101" charset="-122"/>
              <a:cs typeface="华文楷体" panose="02010600040101010101" charset="-122"/>
            </a:endParaRPr>
          </a:p>
          <a:p>
            <a:pPr indent="609600" algn="l">
              <a:lnSpc>
                <a:spcPct val="13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 2  规定各级行政中心为城镇。（行政区）</a:t>
            </a:r>
            <a:endParaRPr lang="zh-CN" altLang="en-US" sz="2400">
              <a:latin typeface="华文楷体" panose="02010600040101010101" charset="-122"/>
              <a:ea typeface="华文楷体" panose="02010600040101010101" charset="-122"/>
              <a:cs typeface="华文楷体" panose="02010600040101010101" charset="-122"/>
            </a:endParaRPr>
          </a:p>
          <a:p>
            <a:pPr indent="609600" algn="l">
              <a:lnSpc>
                <a:spcPct val="13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 3  规定首都或几个居民点为城镇，其余为乡村。（建制）</a:t>
            </a:r>
            <a:endParaRPr lang="zh-CN" altLang="en-US" sz="2400">
              <a:latin typeface="华文楷体" panose="02010600040101010101" charset="-122"/>
              <a:ea typeface="华文楷体" panose="02010600040101010101" charset="-122"/>
              <a:cs typeface="华文楷体" panose="02010600040101010101" charset="-122"/>
            </a:endParaRPr>
          </a:p>
          <a:p>
            <a:pPr indent="609600" algn="l">
              <a:lnSpc>
                <a:spcPct val="13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 4  按居民点的人口数量以及非农业人口比例规定城镇标准。（城市特色）</a:t>
            </a:r>
            <a:endParaRPr lang="zh-CN" altLang="en-US" sz="2400">
              <a:latin typeface="华文楷体" panose="02010600040101010101" charset="-122"/>
              <a:ea typeface="华文楷体" panose="02010600040101010101" charset="-122"/>
              <a:cs typeface="华文楷体" panose="02010600040101010101" charset="-122"/>
            </a:endParaRPr>
          </a:p>
          <a:p>
            <a:pPr indent="609600" algn="l">
              <a:lnSpc>
                <a:spcPct val="13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 5  按居民点的人口数量及职业构成规定城镇标准。（占优势的经济活动）</a:t>
            </a:r>
            <a:endParaRPr lang="zh-CN" altLang="en-US" sz="24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33628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（二）我国城镇标准和城镇人口</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568325" y="1055370"/>
            <a:ext cx="8071485" cy="5300980"/>
          </a:xfrm>
          <a:prstGeom prst="rect">
            <a:avLst/>
          </a:prstGeom>
          <a:noFill/>
          <a:ln w="9525" cap="flat" cmpd="sng">
            <a:noFill/>
            <a:prstDash val="solid"/>
            <a:miter/>
            <a:headEnd type="none" w="med" len="med"/>
            <a:tailEnd type="none" w="med" len="med"/>
          </a:ln>
        </p:spPr>
        <p:txBody>
          <a:bodyPr wrap="square" anchor="t" anchorCtr="0">
            <a:spAutoFit/>
          </a:bodyPr>
          <a:p>
            <a:pPr marL="457200" indent="-457200" algn="l">
              <a:lnSpc>
                <a:spcPct val="130000"/>
              </a:lnSpc>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城镇是人口和非农业社会经济活动高度集中的聚落类型,其人口规模或人口密度达到一定的标准,在所在地区不同程度地起着政治、经济、文化中心的作用；一般情况下，城镇都具有由行政机构实施的建制，或者是城市，或者是镇。</a:t>
            </a:r>
            <a:endParaRPr lang="zh-CN" altLang="en-US" sz="2800">
              <a:latin typeface="华文楷体" panose="02010600040101010101" charset="-122"/>
              <a:ea typeface="华文楷体" panose="02010600040101010101" charset="-122"/>
              <a:cs typeface="华文楷体" panose="02010600040101010101" charset="-122"/>
            </a:endParaRPr>
          </a:p>
          <a:p>
            <a:pPr marL="457200" indent="-457200" algn="l">
              <a:lnSpc>
                <a:spcPct val="130000"/>
              </a:lnSpc>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城市的人口和社会经济活动的集中度较大，城镇则较小，并具有一定的城乡过渡性。</a:t>
            </a:r>
            <a:endParaRPr lang="zh-CN" altLang="en-US" sz="2800">
              <a:latin typeface="华文楷体" panose="02010600040101010101" charset="-122"/>
              <a:ea typeface="华文楷体" panose="02010600040101010101" charset="-122"/>
              <a:cs typeface="华文楷体" panose="02010600040101010101" charset="-122"/>
            </a:endParaRPr>
          </a:p>
          <a:p>
            <a:pPr marL="457200" indent="-457200" algn="l">
              <a:lnSpc>
                <a:spcPct val="130000"/>
              </a:lnSpc>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居住在城镇行政界线或聚落地理实体范围以内的人口为城镇人口，其余的即为乡村人口。</a:t>
            </a:r>
            <a:endParaRPr lang="zh-CN" altLang="en-US"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33628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（二）我国城镇标准和城镇人口</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568325" y="1055370"/>
            <a:ext cx="8071485" cy="3707765"/>
          </a:xfrm>
          <a:prstGeom prst="rect">
            <a:avLst/>
          </a:prstGeom>
          <a:noFill/>
          <a:ln w="9525" cap="flat" cmpd="sng">
            <a:noFill/>
            <a:prstDash val="solid"/>
            <a:miter/>
            <a:headEnd type="none" w="med" len="med"/>
            <a:tailEnd type="none" w="med" len="med"/>
          </a:ln>
        </p:spPr>
        <p:txBody>
          <a:bodyPr wrap="square" anchor="t" anchorCtr="0">
            <a:spAutoFit/>
          </a:bodyPr>
          <a:p>
            <a:pPr algn="l">
              <a:lnSpc>
                <a:spcPct val="130000"/>
              </a:lnSpc>
              <a:buClr>
                <a:srgbClr val="FF0000"/>
              </a:buClr>
              <a:buSzPct val="100000"/>
            </a:pPr>
            <a:r>
              <a:rPr lang="zh-CN" altLang="en-US" sz="2800">
                <a:latin typeface="华文楷体" panose="02010600040101010101" charset="-122"/>
                <a:ea typeface="华文楷体" panose="02010600040101010101" charset="-122"/>
                <a:cs typeface="华文楷体" panose="02010600040101010101" charset="-122"/>
              </a:rPr>
              <a:t>问题的提出 </a:t>
            </a:r>
            <a:endParaRPr lang="zh-CN" altLang="en-US" sz="2800">
              <a:latin typeface="华文楷体" panose="02010600040101010101" charset="-122"/>
              <a:ea typeface="华文楷体" panose="02010600040101010101" charset="-122"/>
              <a:cs typeface="华文楷体" panose="02010600040101010101" charset="-122"/>
            </a:endParaRPr>
          </a:p>
          <a:p>
            <a:pPr marL="457200" indent="-457200" algn="l">
              <a:lnSpc>
                <a:spcPct val="130000"/>
              </a:lnSpc>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 定性容易、定量难；  </a:t>
            </a:r>
            <a:endParaRPr lang="zh-CN" altLang="en-US" sz="2800">
              <a:latin typeface="华文楷体" panose="02010600040101010101" charset="-122"/>
              <a:ea typeface="华文楷体" panose="02010600040101010101" charset="-122"/>
              <a:cs typeface="华文楷体" panose="02010600040101010101" charset="-122"/>
            </a:endParaRPr>
          </a:p>
          <a:p>
            <a:pPr marL="457200" indent="-457200" algn="l">
              <a:lnSpc>
                <a:spcPct val="130000"/>
              </a:lnSpc>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 彼此间存在交叉、渗透、过渡和转移，又处在运动、发展中；</a:t>
            </a:r>
            <a:endParaRPr lang="zh-CN" altLang="en-US" sz="2800">
              <a:latin typeface="华文楷体" panose="02010600040101010101" charset="-122"/>
              <a:ea typeface="华文楷体" panose="02010600040101010101" charset="-122"/>
              <a:cs typeface="华文楷体" panose="02010600040101010101" charset="-122"/>
            </a:endParaRPr>
          </a:p>
          <a:p>
            <a:pPr marL="457200" indent="-457200" algn="l">
              <a:lnSpc>
                <a:spcPct val="130000"/>
              </a:lnSpc>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 人口规模或人口密度究竟达到何种程度算集中是一个很难问题的问题。  </a:t>
            </a:r>
            <a:endParaRPr lang="zh-CN" altLang="en-US"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35560" y="0"/>
            <a:ext cx="4648200" cy="3800475"/>
          </a:xfrm>
          <a:prstGeom prst="rect">
            <a:avLst/>
          </a:prstGeom>
        </p:spPr>
      </p:pic>
      <p:pic>
        <p:nvPicPr>
          <p:cNvPr id="521222" name="图片 521221" descr="福州市政区图1"/>
          <p:cNvPicPr>
            <a:picLocks noChangeAspect="1"/>
          </p:cNvPicPr>
          <p:nvPr>
            <p:custDataLst>
              <p:tags r:id="rId5"/>
            </p:custDataLst>
          </p:nvPr>
        </p:nvPicPr>
        <p:blipFill>
          <a:blip r:embed="rId6"/>
          <a:stretch>
            <a:fillRect/>
          </a:stretch>
        </p:blipFill>
        <p:spPr>
          <a:xfrm>
            <a:off x="4953000" y="2009775"/>
            <a:ext cx="4191000" cy="48482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25743" y="1889760"/>
            <a:ext cx="1915001" cy="31381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内</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容</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摘</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要</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2" name="文本框 11"/>
          <p:cNvSpPr txBox="1"/>
          <p:nvPr/>
        </p:nvSpPr>
        <p:spPr>
          <a:xfrm>
            <a:off x="1786414" y="1413986"/>
            <a:ext cx="7097078" cy="3905250"/>
          </a:xfrm>
          <a:prstGeom prst="rect">
            <a:avLst/>
          </a:prstGeom>
          <a:noFill/>
        </p:spPr>
        <p:txBody>
          <a:bodyPr wrap="square" rtlCol="0" anchor="t">
            <a:noAutofit/>
          </a:bodyPr>
          <a:p>
            <a:pPr indent="533400" fontAlgn="auto">
              <a:lnSpc>
                <a:spcPct val="150000"/>
              </a:lnSpc>
              <a:buNone/>
              <a:extLst>
                <a:ext uri="{35155182-B16C-46BC-9424-99874614C6A1}">
                  <wpsdc:indentchars xmlns:wpsdc="http://www.wps.cn/officeDocument/2017/drawingmlCustomData" val="200" checksum="2370871155"/>
                </a:ext>
              </a:extLst>
            </a:pPr>
            <a:r>
              <a:rPr lang="zh-CN" altLang="en-US" sz="2100" dirty="0">
                <a:ea typeface="楷体_GB2312" pitchFamily="49" charset="-122"/>
                <a:sym typeface="+mn-ea"/>
              </a:rPr>
              <a:t>本章从介绍聚落的各种存在形式及其演变规律开始，介绍了城镇标准，对城市化及其逆城市化作了深入的机制探讨，认为逆城市化是城市化的一种表现形式和发展阶段；重点对城市及其城市地域结构进行了详尽的阐述与分析，包括城市区位与环境的关系、城市与自然环境和城市地域结构发展动力及其模式分析。最后分析了城市体系等级规律并介绍城市景观的重要构成因素。   </a:t>
            </a:r>
            <a:endParaRPr lang="zh-CN" altLang="en-US" sz="2100"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1、1955年统计口径</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179070" y="836295"/>
            <a:ext cx="8852535" cy="5846445"/>
          </a:xfrm>
          <a:prstGeom prst="rect">
            <a:avLst/>
          </a:prstGeom>
          <a:noFill/>
          <a:ln w="9525" cap="flat" cmpd="sng">
            <a:noFill/>
            <a:prstDash val="solid"/>
            <a:miter/>
            <a:headEnd type="none" w="med" len="med"/>
            <a:tailEnd type="none" w="med" len="med"/>
          </a:ln>
        </p:spPr>
        <p:txBody>
          <a:bodyPr wrap="square" anchor="t" anchorCtr="0">
            <a:spAutoFit/>
          </a:bodyPr>
          <a:p>
            <a:pPr indent="609600" algn="l">
              <a:lnSpc>
                <a:spcPct val="13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1955年国务院制定了《关于城乡划分标准的规定》，符合下列标准之一均为城镇： </a:t>
            </a:r>
            <a:endParaRPr lang="zh-CN" altLang="en-US" sz="2400">
              <a:latin typeface="华文楷体" panose="02010600040101010101" charset="-122"/>
              <a:ea typeface="华文楷体" panose="02010600040101010101" charset="-122"/>
              <a:cs typeface="华文楷体" panose="02010600040101010101" charset="-122"/>
            </a:endParaRPr>
          </a:p>
          <a:p>
            <a:pPr marL="342900" indent="-342900" algn="l">
              <a:lnSpc>
                <a:spcPct val="13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市、县级以上政府所在地；  </a:t>
            </a:r>
            <a:endParaRPr lang="zh-CN" altLang="en-US" sz="2400">
              <a:latin typeface="华文楷体" panose="02010600040101010101" charset="-122"/>
              <a:ea typeface="华文楷体" panose="02010600040101010101" charset="-122"/>
              <a:cs typeface="华文楷体" panose="02010600040101010101" charset="-122"/>
            </a:endParaRPr>
          </a:p>
          <a:p>
            <a:pPr marL="342900" indent="-342900" algn="l">
              <a:lnSpc>
                <a:spcPct val="13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常住人口超过2000人且半数以上为非农业人口；</a:t>
            </a:r>
            <a:endParaRPr lang="zh-CN" altLang="en-US" sz="2400">
              <a:latin typeface="华文楷体" panose="02010600040101010101" charset="-122"/>
              <a:ea typeface="华文楷体" panose="02010600040101010101" charset="-122"/>
              <a:cs typeface="华文楷体" panose="02010600040101010101" charset="-122"/>
            </a:endParaRPr>
          </a:p>
          <a:p>
            <a:pPr marL="342900" indent="-342900" algn="l">
              <a:lnSpc>
                <a:spcPct val="13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工矿企业、铁路站、工商业中心、交通要口、中等以上学校、科研机关所在地和职工住宅区等，常住人口虽不足2000人，但在1000人以上，且非农业人口超过75%；</a:t>
            </a:r>
            <a:endParaRPr lang="zh-CN" altLang="en-US" sz="2400">
              <a:latin typeface="华文楷体" panose="02010600040101010101" charset="-122"/>
              <a:ea typeface="华文楷体" panose="02010600040101010101" charset="-122"/>
              <a:cs typeface="华文楷体" panose="02010600040101010101" charset="-122"/>
            </a:endParaRPr>
          </a:p>
          <a:p>
            <a:pPr marL="342900" indent="-342900" algn="l">
              <a:lnSpc>
                <a:spcPct val="13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具有疗养条件，且每年疗养人员超过当地常住人口50%以上的地区。</a:t>
            </a:r>
            <a:endParaRPr lang="zh-CN" altLang="en-US" sz="2400">
              <a:latin typeface="华文楷体" panose="02010600040101010101" charset="-122"/>
              <a:ea typeface="华文楷体" panose="02010600040101010101" charset="-122"/>
              <a:cs typeface="华文楷体" panose="02010600040101010101" charset="-122"/>
            </a:endParaRPr>
          </a:p>
          <a:p>
            <a:pPr indent="609600" algn="l">
              <a:lnSpc>
                <a:spcPct val="13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以上4类中，常住人口超过2万的县以上政府所在地和工商业地区列为城市，其余为集镇。</a:t>
            </a:r>
            <a:endParaRPr lang="zh-CN" altLang="en-US" sz="2400">
              <a:latin typeface="华文楷体" panose="02010600040101010101" charset="-122"/>
              <a:ea typeface="华文楷体" panose="02010600040101010101" charset="-122"/>
              <a:cs typeface="华文楷体" panose="02010600040101010101" charset="-122"/>
            </a:endParaRPr>
          </a:p>
          <a:p>
            <a:pPr indent="609600" algn="l">
              <a:lnSpc>
                <a:spcPct val="13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 </a:t>
            </a:r>
            <a:r>
              <a:rPr lang="zh-CN" altLang="en-US" sz="2400" b="1">
                <a:solidFill>
                  <a:srgbClr val="FF0000"/>
                </a:solidFill>
                <a:latin typeface="华文楷体" panose="02010600040101010101" charset="-122"/>
                <a:ea typeface="华文楷体" panose="02010600040101010101" charset="-122"/>
                <a:cs typeface="华文楷体" panose="02010600040101010101" charset="-122"/>
              </a:rPr>
              <a:t>城镇人口指市镇辖区内的全部人口。</a:t>
            </a:r>
            <a:endParaRPr lang="zh-CN" altLang="en-US" sz="2400" b="1">
              <a:solidFill>
                <a:srgbClr val="FF0000"/>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2</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、19</a:t>
            </a:r>
            <a:r>
              <a:rPr kumimoji="0" lang="en-US" altLang="zh-CN"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63</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年统计口径</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179070" y="836295"/>
            <a:ext cx="8852535" cy="4887595"/>
          </a:xfrm>
          <a:prstGeom prst="rect">
            <a:avLst/>
          </a:prstGeom>
          <a:noFill/>
          <a:ln w="9525" cap="flat" cmpd="sng">
            <a:noFill/>
            <a:prstDash val="solid"/>
            <a:miter/>
            <a:headEnd type="none" w="med" len="med"/>
            <a:tailEnd type="none" w="med" len="med"/>
          </a:ln>
        </p:spPr>
        <p:txBody>
          <a:bodyPr wrap="square" anchor="t" anchorCtr="0">
            <a:spAutoFit/>
          </a:bodyPr>
          <a:p>
            <a:pPr indent="609600" algn="l">
              <a:lnSpc>
                <a:spcPct val="130000"/>
              </a:lnSpc>
              <a:spcBef>
                <a:spcPts val="0"/>
              </a:spcBef>
              <a:buClr>
                <a:srgbClr val="FF0000"/>
              </a:buClr>
              <a:buSzPct val="100000"/>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1963年根据经济形势变化，国务院调整市镇建制： 市、县级以上政府所在地；  </a:t>
            </a:r>
            <a:endParaRPr lang="zh-CN" altLang="en-US" sz="2400">
              <a:latin typeface="华文楷体" panose="02010600040101010101" charset="-122"/>
              <a:ea typeface="华文楷体" panose="02010600040101010101" charset="-122"/>
              <a:cs typeface="华文楷体" panose="02010600040101010101" charset="-122"/>
            </a:endParaRPr>
          </a:p>
          <a:p>
            <a:pPr marL="342900" indent="-342900" algn="l">
              <a:lnSpc>
                <a:spcPct val="13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工商业和手工业相当集中，人口超过3000人，其中非农业人口占70%以上，或人口不足3000人，但超过2500人，其中非农业人口占85%以上的地区，可以设镇；</a:t>
            </a:r>
            <a:endParaRPr lang="zh-CN" altLang="en-US" sz="2400">
              <a:latin typeface="华文楷体" panose="02010600040101010101" charset="-122"/>
              <a:ea typeface="华文楷体" panose="02010600040101010101" charset="-122"/>
              <a:cs typeface="华文楷体" panose="02010600040101010101" charset="-122"/>
            </a:endParaRPr>
          </a:p>
          <a:p>
            <a:pPr marL="342900" indent="-342900" algn="l">
              <a:lnSpc>
                <a:spcPct val="13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 人口超过10万人，其中非农业人口占70%以上，可以设市；</a:t>
            </a:r>
            <a:endParaRPr lang="zh-CN" altLang="en-US" sz="2400">
              <a:latin typeface="华文楷体" panose="02010600040101010101" charset="-122"/>
              <a:ea typeface="华文楷体" panose="02010600040101010101" charset="-122"/>
              <a:cs typeface="华文楷体" panose="02010600040101010101" charset="-122"/>
            </a:endParaRPr>
          </a:p>
          <a:p>
            <a:pPr marL="342900" indent="-342900" algn="l">
              <a:lnSpc>
                <a:spcPct val="13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 不足10万人必须是重要工矿业基地、港口或较大的物资集散地，或边远地区的重要城镇而又确有必要方可设市；</a:t>
            </a:r>
            <a:endParaRPr lang="zh-CN" altLang="en-US" sz="2400">
              <a:latin typeface="华文楷体" panose="02010600040101010101" charset="-122"/>
              <a:ea typeface="华文楷体" panose="02010600040101010101" charset="-122"/>
              <a:cs typeface="华文楷体" panose="02010600040101010101" charset="-122"/>
            </a:endParaRPr>
          </a:p>
          <a:p>
            <a:pPr marL="342900" indent="-342900" algn="l">
              <a:lnSpc>
                <a:spcPct val="13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 市镇郊区范围的确定以总人口中农业人口不超过20%为宜；</a:t>
            </a:r>
            <a:endParaRPr lang="zh-CN" altLang="en-US" sz="2400">
              <a:latin typeface="华文楷体" panose="02010600040101010101" charset="-122"/>
              <a:ea typeface="华文楷体" panose="02010600040101010101" charset="-122"/>
              <a:cs typeface="华文楷体" panose="02010600040101010101" charset="-122"/>
            </a:endParaRPr>
          </a:p>
          <a:p>
            <a:pPr indent="609600" algn="l">
              <a:lnSpc>
                <a:spcPct val="130000"/>
              </a:lnSpc>
              <a:spcBef>
                <a:spcPts val="0"/>
              </a:spcBef>
              <a:buClr>
                <a:srgbClr val="FF0000"/>
              </a:buClr>
              <a:buSzPct val="100000"/>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 </a:t>
            </a:r>
            <a:r>
              <a:rPr lang="zh-CN" altLang="en-US" sz="2400" b="1">
                <a:solidFill>
                  <a:srgbClr val="FF0000"/>
                </a:solidFill>
                <a:latin typeface="华文楷体" panose="02010600040101010101" charset="-122"/>
                <a:ea typeface="华文楷体" panose="02010600040101010101" charset="-122"/>
                <a:cs typeface="华文楷体" panose="02010600040101010101" charset="-122"/>
              </a:rPr>
              <a:t>城镇人口则仅指市镇辖区内的非农业人口。</a:t>
            </a:r>
            <a:endParaRPr lang="zh-CN" altLang="en-US" sz="2400" b="1">
              <a:solidFill>
                <a:srgbClr val="FF0000"/>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概念解析：</a:t>
            </a:r>
            <a:endParaRPr kumimoji="0"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179070" y="836295"/>
            <a:ext cx="8852535" cy="5300980"/>
          </a:xfrm>
          <a:prstGeom prst="rect">
            <a:avLst/>
          </a:prstGeom>
          <a:noFill/>
          <a:ln w="9525" cap="flat" cmpd="sng">
            <a:noFill/>
            <a:prstDash val="solid"/>
            <a:miter/>
            <a:headEnd type="none" w="med" len="med"/>
            <a:tailEnd type="none" w="med" len="med"/>
          </a:ln>
        </p:spPr>
        <p:txBody>
          <a:bodyPr wrap="square" anchor="t" anchorCtr="0">
            <a:spAutoFit/>
          </a:bodyPr>
          <a:p>
            <a:pPr indent="711200" algn="l">
              <a:lnSpc>
                <a:spcPct val="130000"/>
              </a:lnSpc>
              <a:spcBef>
                <a:spcPts val="0"/>
              </a:spcBef>
              <a:buClr>
                <a:srgbClr val="FF0000"/>
              </a:buClr>
              <a:buSzPct val="100000"/>
              <a:extLst>
                <a:ext uri="{35155182-B16C-46BC-9424-99874614C6A1}">
                  <wpsdc:indentchars xmlns:wpsdc="http://www.wps.cn/officeDocument/2017/drawingmlCustomData" val="200" checksum="3773799597"/>
                </a:ext>
              </a:extLst>
            </a:pPr>
            <a:r>
              <a:rPr lang="zh-CN" altLang="en-US" sz="2800">
                <a:solidFill>
                  <a:srgbClr val="FF0000"/>
                </a:solidFill>
                <a:latin typeface="华文楷体" panose="02010600040101010101" charset="-122"/>
                <a:ea typeface="华文楷体" panose="02010600040101010101" charset="-122"/>
                <a:cs typeface="华文楷体" panose="02010600040101010101" charset="-122"/>
              </a:rPr>
              <a:t>城镇人口和乡村人口   VS  非农业人口和农业人口  </a:t>
            </a:r>
            <a:endParaRPr lang="zh-CN" altLang="en-US" sz="2800">
              <a:solidFill>
                <a:srgbClr val="FF0000"/>
              </a:solidFill>
              <a:latin typeface="华文楷体" panose="02010600040101010101" charset="-122"/>
              <a:ea typeface="华文楷体" panose="02010600040101010101" charset="-122"/>
              <a:cs typeface="华文楷体" panose="02010600040101010101" charset="-122"/>
            </a:endParaRPr>
          </a:p>
          <a:p>
            <a:pPr marL="342900" indent="-342900" algn="l">
              <a:lnSpc>
                <a:spcPct val="18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统计城镇人口主要是为城镇规划和建设提供依据； </a:t>
            </a:r>
            <a:endParaRPr lang="zh-CN" altLang="en-US" sz="2400">
              <a:latin typeface="华文楷体" panose="02010600040101010101" charset="-122"/>
              <a:ea typeface="华文楷体" panose="02010600040101010101" charset="-122"/>
              <a:cs typeface="华文楷体" panose="02010600040101010101" charset="-122"/>
            </a:endParaRPr>
          </a:p>
          <a:p>
            <a:pPr marL="342900" indent="-342900" algn="l">
              <a:lnSpc>
                <a:spcPct val="18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 统计非农业人口主要是为按照不同的渠道和定额供应食品和其他物资以及安排劳动就业提供依据。</a:t>
            </a:r>
            <a:endParaRPr lang="zh-CN" altLang="en-US" sz="2400">
              <a:latin typeface="华文楷体" panose="02010600040101010101" charset="-122"/>
              <a:ea typeface="华文楷体" panose="02010600040101010101" charset="-122"/>
              <a:cs typeface="华文楷体" panose="02010600040101010101" charset="-122"/>
            </a:endParaRPr>
          </a:p>
          <a:p>
            <a:pPr marL="342900" indent="-342900" algn="l">
              <a:lnSpc>
                <a:spcPct val="18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 鉴于经济发展状况，控制非农业人口增长速度是非常必要的；</a:t>
            </a:r>
            <a:endParaRPr lang="zh-CN" altLang="en-US" sz="2400">
              <a:latin typeface="华文楷体" panose="02010600040101010101" charset="-122"/>
              <a:ea typeface="华文楷体" panose="02010600040101010101" charset="-122"/>
              <a:cs typeface="华文楷体" panose="02010600040101010101" charset="-122"/>
            </a:endParaRPr>
          </a:p>
          <a:p>
            <a:pPr marL="342900" indent="-342900" algn="l">
              <a:lnSpc>
                <a:spcPct val="18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 居住在城镇及近郊的农业人口是城镇综合体的组成部分，同样使用城镇的公用设施，在城镇规划和建设时，要认真考虑这部分人口。</a:t>
            </a:r>
            <a:endParaRPr lang="zh-CN" altLang="en-US" sz="2400" b="1">
              <a:solidFill>
                <a:srgbClr val="FF0000"/>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3</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、19</a:t>
            </a:r>
            <a:r>
              <a:rPr kumimoji="0" lang="en-US" altLang="zh-CN"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82</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年统计口径</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179070" y="836295"/>
            <a:ext cx="8852535" cy="5001895"/>
          </a:xfrm>
          <a:prstGeom prst="rect">
            <a:avLst/>
          </a:prstGeom>
          <a:noFill/>
          <a:ln w="9525" cap="flat" cmpd="sng">
            <a:noFill/>
            <a:prstDash val="solid"/>
            <a:miter/>
            <a:headEnd type="none" w="med" len="med"/>
            <a:tailEnd type="none" w="med" len="med"/>
          </a:ln>
        </p:spPr>
        <p:txBody>
          <a:bodyPr wrap="square" anchor="t" anchorCtr="0">
            <a:spAutoFit/>
          </a:bodyPr>
          <a:p>
            <a:pPr indent="609600" algn="l">
              <a:lnSpc>
                <a:spcPct val="190000"/>
              </a:lnSpc>
              <a:spcBef>
                <a:spcPts val="0"/>
              </a:spcBef>
              <a:buClr>
                <a:srgbClr val="FF0000"/>
              </a:buClr>
              <a:buSzPct val="100000"/>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1982年第三次人口普查，又一次改变城镇人口统计口径：   </a:t>
            </a:r>
            <a:endParaRPr lang="zh-CN" altLang="en-US" sz="2400">
              <a:latin typeface="华文楷体" panose="02010600040101010101" charset="-122"/>
              <a:ea typeface="华文楷体" panose="02010600040101010101" charset="-122"/>
              <a:cs typeface="华文楷体" panose="02010600040101010101" charset="-122"/>
            </a:endParaRPr>
          </a:p>
          <a:p>
            <a:pPr marL="342900" indent="-342900" algn="l">
              <a:lnSpc>
                <a:spcPct val="19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把市（不含辖县）、镇范围内的农业人口也统计为城镇人口；</a:t>
            </a:r>
            <a:endParaRPr lang="zh-CN" altLang="en-US" sz="2400">
              <a:latin typeface="华文楷体" panose="02010600040101010101" charset="-122"/>
              <a:ea typeface="华文楷体" panose="02010600040101010101" charset="-122"/>
              <a:cs typeface="华文楷体" panose="02010600040101010101" charset="-122"/>
            </a:endParaRPr>
          </a:p>
          <a:p>
            <a:pPr marL="342900" indent="-342900" algn="l">
              <a:lnSpc>
                <a:spcPct val="19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 全国城镇人口比重从14.1%增至20.6%；</a:t>
            </a:r>
            <a:endParaRPr lang="zh-CN" altLang="en-US" sz="2400">
              <a:latin typeface="华文楷体" panose="02010600040101010101" charset="-122"/>
              <a:ea typeface="华文楷体" panose="02010600040101010101" charset="-122"/>
              <a:cs typeface="华文楷体" panose="02010600040101010101" charset="-122"/>
            </a:endParaRPr>
          </a:p>
          <a:p>
            <a:pPr marL="342900" indent="-342900" algn="l">
              <a:lnSpc>
                <a:spcPct val="19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 评价：比较合理。</a:t>
            </a:r>
            <a:endParaRPr lang="zh-CN" altLang="en-US" sz="2400">
              <a:latin typeface="华文楷体" panose="02010600040101010101" charset="-122"/>
              <a:ea typeface="华文楷体" panose="02010600040101010101" charset="-122"/>
              <a:cs typeface="华文楷体" panose="02010600040101010101" charset="-122"/>
            </a:endParaRPr>
          </a:p>
          <a:p>
            <a:pPr marL="800100" lvl="1" indent="-342900" algn="l">
              <a:lnSpc>
                <a:spcPct val="190000"/>
              </a:lnSpc>
              <a:spcBef>
                <a:spcPts val="0"/>
              </a:spcBef>
              <a:buClr>
                <a:srgbClr val="FF0000"/>
              </a:buClr>
              <a:buSzPct val="100000"/>
              <a:buFont typeface="Wingdings" panose="05000000000000000000" charset="0"/>
              <a:buChar char="Ø"/>
            </a:pPr>
            <a:r>
              <a:rPr lang="zh-CN" altLang="en-US" sz="2400">
                <a:latin typeface="华文楷体" panose="02010600040101010101" charset="-122"/>
                <a:ea typeface="华文楷体" panose="02010600040101010101" charset="-122"/>
                <a:cs typeface="华文楷体" panose="02010600040101010101" charset="-122"/>
              </a:rPr>
              <a:t>反映了城镇人口概念的地理性；</a:t>
            </a:r>
            <a:endParaRPr lang="zh-CN" altLang="en-US" sz="2400">
              <a:latin typeface="华文楷体" panose="02010600040101010101" charset="-122"/>
              <a:ea typeface="华文楷体" panose="02010600040101010101" charset="-122"/>
              <a:cs typeface="华文楷体" panose="02010600040101010101" charset="-122"/>
            </a:endParaRPr>
          </a:p>
          <a:p>
            <a:pPr marL="800100" lvl="1" indent="-342900" algn="l">
              <a:lnSpc>
                <a:spcPct val="190000"/>
              </a:lnSpc>
              <a:spcBef>
                <a:spcPts val="0"/>
              </a:spcBef>
              <a:buClr>
                <a:srgbClr val="FF0000"/>
              </a:buClr>
              <a:buSzPct val="100000"/>
              <a:buFont typeface="Wingdings" panose="05000000000000000000" charset="0"/>
              <a:buChar char="Ø"/>
            </a:pPr>
            <a:r>
              <a:rPr lang="zh-CN" altLang="en-US" sz="2400">
                <a:latin typeface="华文楷体" panose="02010600040101010101" charset="-122"/>
                <a:ea typeface="华文楷体" panose="02010600040101010101" charset="-122"/>
                <a:cs typeface="华文楷体" panose="02010600040101010101" charset="-122"/>
              </a:rPr>
              <a:t>增大了中国统计数据同国外的可比性；</a:t>
            </a:r>
            <a:endParaRPr lang="zh-CN" altLang="en-US" sz="2400">
              <a:latin typeface="华文楷体" panose="02010600040101010101" charset="-122"/>
              <a:ea typeface="华文楷体" panose="02010600040101010101" charset="-122"/>
              <a:cs typeface="华文楷体" panose="02010600040101010101" charset="-122"/>
            </a:endParaRPr>
          </a:p>
          <a:p>
            <a:pPr marL="800100" lvl="1" indent="-342900" algn="l">
              <a:lnSpc>
                <a:spcPct val="190000"/>
              </a:lnSpc>
              <a:spcBef>
                <a:spcPts val="0"/>
              </a:spcBef>
              <a:buClr>
                <a:srgbClr val="FF0000"/>
              </a:buClr>
              <a:buSzPct val="100000"/>
              <a:buFont typeface="Wingdings" panose="05000000000000000000" charset="0"/>
              <a:buChar char="Ø"/>
            </a:pPr>
            <a:r>
              <a:rPr lang="zh-CN" altLang="en-US" sz="2400">
                <a:latin typeface="华文楷体" panose="02010600040101010101" charset="-122"/>
                <a:ea typeface="华文楷体" panose="02010600040101010101" charset="-122"/>
                <a:cs typeface="华文楷体" panose="02010600040101010101" charset="-122"/>
              </a:rPr>
              <a:t>较好地适应了未来一段时间内中国乡村人口城镇化的趋势。</a:t>
            </a:r>
            <a:endParaRPr lang="zh-CN" altLang="en-US" sz="24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4. 1984年、1986年统计口径</a:t>
            </a:r>
            <a:endParaRPr kumimoji="0"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179070" y="836295"/>
            <a:ext cx="8852535" cy="5234940"/>
          </a:xfrm>
          <a:prstGeom prst="rect">
            <a:avLst/>
          </a:prstGeom>
          <a:noFill/>
          <a:ln w="9525" cap="flat" cmpd="sng">
            <a:noFill/>
            <a:prstDash val="solid"/>
            <a:miter/>
            <a:headEnd type="none" w="med" len="med"/>
            <a:tailEnd type="none" w="med" len="med"/>
          </a:ln>
        </p:spPr>
        <p:txBody>
          <a:bodyPr wrap="square" anchor="t" anchorCtr="0">
            <a:spAutoFit/>
          </a:bodyPr>
          <a:p>
            <a:pPr indent="609600" algn="l">
              <a:lnSpc>
                <a:spcPct val="190000"/>
              </a:lnSpc>
              <a:spcBef>
                <a:spcPts val="0"/>
              </a:spcBef>
              <a:buClr>
                <a:srgbClr val="FF0000"/>
              </a:buClr>
              <a:buSzPct val="100000"/>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1984年放宽建镇标准：  </a:t>
            </a:r>
            <a:endParaRPr lang="zh-CN" altLang="en-US" sz="2400">
              <a:latin typeface="华文楷体" panose="02010600040101010101" charset="-122"/>
              <a:ea typeface="华文楷体" panose="02010600040101010101" charset="-122"/>
              <a:cs typeface="华文楷体" panose="02010600040101010101" charset="-122"/>
            </a:endParaRPr>
          </a:p>
          <a:p>
            <a:pPr indent="609600" algn="l">
              <a:lnSpc>
                <a:spcPct val="190000"/>
              </a:lnSpc>
              <a:spcBef>
                <a:spcPts val="0"/>
              </a:spcBef>
              <a:buClr>
                <a:srgbClr val="FF0000"/>
              </a:buClr>
              <a:buSzPct val="100000"/>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规定凡县级行政机构所在地均应设镇、乡政府驻地非农业人口超过2000人也可设镇，少数民族地区、人口稀少的边远地区、山区等市镇标准还可以更低一些；</a:t>
            </a:r>
            <a:endParaRPr lang="zh-CN" altLang="en-US" sz="2400">
              <a:latin typeface="华文楷体" panose="02010600040101010101" charset="-122"/>
              <a:ea typeface="华文楷体" panose="02010600040101010101" charset="-122"/>
              <a:cs typeface="华文楷体" panose="02010600040101010101" charset="-122"/>
            </a:endParaRPr>
          </a:p>
          <a:p>
            <a:pPr indent="609600" algn="l">
              <a:lnSpc>
                <a:spcPct val="190000"/>
              </a:lnSpc>
              <a:spcBef>
                <a:spcPts val="0"/>
              </a:spcBef>
              <a:buClr>
                <a:srgbClr val="FF0000"/>
              </a:buClr>
              <a:buSzPct val="100000"/>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1986年放宽建市标准中对人口规模和非农业人口毕生的要求。</a:t>
            </a:r>
            <a:endParaRPr lang="zh-CN" altLang="en-US" sz="2400">
              <a:latin typeface="华文楷体" panose="02010600040101010101" charset="-122"/>
              <a:ea typeface="华文楷体" panose="02010600040101010101" charset="-122"/>
              <a:cs typeface="华文楷体" panose="02010600040101010101" charset="-122"/>
            </a:endParaRPr>
          </a:p>
          <a:p>
            <a:pPr indent="711200" algn="l">
              <a:lnSpc>
                <a:spcPct val="190000"/>
              </a:lnSpc>
              <a:spcBef>
                <a:spcPts val="0"/>
              </a:spcBef>
              <a:buClr>
                <a:srgbClr val="FF0000"/>
              </a:buClr>
              <a:buSzPct val="100000"/>
              <a:extLst>
                <a:ext uri="{35155182-B16C-46BC-9424-99874614C6A1}">
                  <wpsdc:indentchars xmlns:wpsdc="http://www.wps.cn/officeDocument/2017/drawingmlCustomData" val="200" checksum="3773799597"/>
                </a:ext>
              </a:extLst>
            </a:pPr>
            <a:r>
              <a:rPr lang="zh-CN" altLang="en-US" sz="2800">
                <a:solidFill>
                  <a:srgbClr val="FF0000"/>
                </a:solidFill>
                <a:latin typeface="华文楷体" panose="02010600040101010101" charset="-122"/>
                <a:ea typeface="华文楷体" panose="02010600040101010101" charset="-122"/>
                <a:cs typeface="华文楷体" panose="02010600040101010101" charset="-122"/>
              </a:rPr>
              <a:t>后果：</a:t>
            </a:r>
            <a:r>
              <a:rPr lang="zh-CN" altLang="en-US" sz="2800">
                <a:latin typeface="华文楷体" panose="02010600040101010101" charset="-122"/>
                <a:ea typeface="华文楷体" panose="02010600040101010101" charset="-122"/>
                <a:cs typeface="华文楷体" panose="02010600040101010101" charset="-122"/>
              </a:rPr>
              <a:t>全国市、镇总数和城镇人口数急剧上升，统计数据一片混乱。</a:t>
            </a:r>
            <a:endParaRPr lang="zh-CN" altLang="en-US"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5. 1990年“四普”统计口径  </a:t>
            </a:r>
            <a:endParaRPr kumimoji="0"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111125" y="836295"/>
            <a:ext cx="9032875" cy="5262245"/>
          </a:xfrm>
          <a:prstGeom prst="rect">
            <a:avLst/>
          </a:prstGeom>
          <a:noFill/>
          <a:ln w="9525" cap="flat" cmpd="sng">
            <a:noFill/>
            <a:prstDash val="solid"/>
            <a:miter/>
            <a:headEnd type="none" w="med" len="med"/>
            <a:tailEnd type="none" w="med" len="med"/>
          </a:ln>
        </p:spPr>
        <p:txBody>
          <a:bodyPr wrap="square" anchor="t" anchorCtr="0">
            <a:spAutoFit/>
          </a:bodyPr>
          <a:p>
            <a:pPr marL="342900" indent="-342900" algn="l">
              <a:lnSpc>
                <a:spcPct val="150000"/>
              </a:lnSpc>
              <a:spcBef>
                <a:spcPts val="0"/>
              </a:spcBef>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市人口是指设区的市所辖的区人口和不设区的市所辖的街道人口；</a:t>
            </a:r>
            <a:endParaRPr lang="zh-CN" altLang="en-US" sz="2800">
              <a:latin typeface="华文楷体" panose="02010600040101010101" charset="-122"/>
              <a:ea typeface="华文楷体" panose="02010600040101010101" charset="-122"/>
              <a:cs typeface="华文楷体" panose="02010600040101010101" charset="-122"/>
            </a:endParaRPr>
          </a:p>
          <a:p>
            <a:pPr marL="342900" indent="-342900" algn="l">
              <a:lnSpc>
                <a:spcPct val="150000"/>
              </a:lnSpc>
              <a:spcBef>
                <a:spcPts val="0"/>
              </a:spcBef>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 镇人口是指不设区的市所辖镇的居民委员会人口和县辖镇的居民委员会人口。</a:t>
            </a:r>
            <a:endParaRPr lang="zh-CN" altLang="en-US" sz="2800">
              <a:latin typeface="华文楷体" panose="02010600040101010101" charset="-122"/>
              <a:ea typeface="华文楷体" panose="02010600040101010101" charset="-122"/>
              <a:cs typeface="华文楷体" panose="02010600040101010101" charset="-122"/>
            </a:endParaRPr>
          </a:p>
          <a:p>
            <a:pPr marL="342900" indent="-342900" algn="l">
              <a:lnSpc>
                <a:spcPct val="150000"/>
              </a:lnSpc>
              <a:spcBef>
                <a:spcPts val="0"/>
              </a:spcBef>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 该口径从 2 个方面挤去了前几年城镇人口统计中的水分，对全国而可信度较高。</a:t>
            </a:r>
            <a:endParaRPr lang="zh-CN" altLang="en-US" sz="2800">
              <a:latin typeface="华文楷体" panose="02010600040101010101" charset="-122"/>
              <a:ea typeface="华文楷体" panose="02010600040101010101" charset="-122"/>
              <a:cs typeface="华文楷体" panose="02010600040101010101" charset="-122"/>
            </a:endParaRPr>
          </a:p>
          <a:p>
            <a:pPr marL="914400" lvl="1" indent="-457200" algn="l">
              <a:lnSpc>
                <a:spcPct val="150000"/>
              </a:lnSpc>
              <a:spcBef>
                <a:spcPts val="0"/>
              </a:spcBef>
              <a:buClr>
                <a:srgbClr val="FF0000"/>
              </a:buClr>
              <a:buSzPct val="100000"/>
              <a:buFont typeface="Wingdings" panose="05000000000000000000" charset="0"/>
              <a:buChar char="Ø"/>
            </a:pPr>
            <a:r>
              <a:rPr lang="zh-CN" altLang="en-US" sz="2800">
                <a:latin typeface="华文楷体" panose="02010600040101010101" charset="-122"/>
                <a:ea typeface="华文楷体" panose="02010600040101010101" charset="-122"/>
                <a:cs typeface="华文楷体" panose="02010600040101010101" charset="-122"/>
              </a:rPr>
              <a:t> 首先从不设区的市中扣除了乡；</a:t>
            </a:r>
            <a:endParaRPr lang="zh-CN" altLang="en-US" sz="2800">
              <a:latin typeface="华文楷体" panose="02010600040101010101" charset="-122"/>
              <a:ea typeface="华文楷体" panose="02010600040101010101" charset="-122"/>
              <a:cs typeface="华文楷体" panose="02010600040101010101" charset="-122"/>
            </a:endParaRPr>
          </a:p>
          <a:p>
            <a:pPr marL="914400" lvl="1" indent="-457200" algn="l">
              <a:lnSpc>
                <a:spcPct val="150000"/>
              </a:lnSpc>
              <a:spcBef>
                <a:spcPts val="0"/>
              </a:spcBef>
              <a:buClr>
                <a:srgbClr val="FF0000"/>
              </a:buClr>
              <a:buSzPct val="100000"/>
              <a:buFont typeface="Wingdings" panose="05000000000000000000" charset="0"/>
              <a:buChar char="Ø"/>
            </a:pPr>
            <a:r>
              <a:rPr lang="zh-CN" altLang="en-US" sz="2800">
                <a:latin typeface="华文楷体" panose="02010600040101010101" charset="-122"/>
                <a:ea typeface="华文楷体" panose="02010600040101010101" charset="-122"/>
                <a:cs typeface="华文楷体" panose="02010600040101010101" charset="-122"/>
              </a:rPr>
              <a:t>其次从不设区的市所辖的镇以及县辖镇中扣除了村。</a:t>
            </a:r>
            <a:endParaRPr lang="zh-CN" altLang="en-US"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5. 1990年“四普”统计口径  </a:t>
            </a:r>
            <a:endParaRPr kumimoji="0"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111125" y="836295"/>
            <a:ext cx="9032875" cy="4615815"/>
          </a:xfrm>
          <a:prstGeom prst="rect">
            <a:avLst/>
          </a:prstGeom>
          <a:noFill/>
          <a:ln w="9525" cap="flat" cmpd="sng">
            <a:noFill/>
            <a:prstDash val="solid"/>
            <a:miter/>
            <a:headEnd type="none" w="med" len="med"/>
            <a:tailEnd type="none" w="med" len="med"/>
          </a:ln>
        </p:spPr>
        <p:txBody>
          <a:bodyPr wrap="square" anchor="t" anchorCtr="0">
            <a:spAutoFit/>
          </a:bodyPr>
          <a:p>
            <a:pPr indent="711200" algn="l">
              <a:lnSpc>
                <a:spcPct val="150000"/>
              </a:lnSpc>
              <a:spcBef>
                <a:spcPts val="0"/>
              </a:spcBef>
              <a:buClr>
                <a:srgbClr val="FF0000"/>
              </a:buClr>
              <a:buSzPct val="100000"/>
              <a:extLst>
                <a:ext uri="{35155182-B16C-46BC-9424-99874614C6A1}">
                  <wpsdc:indentchars xmlns:wpsdc="http://www.wps.cn/officeDocument/2017/drawingmlCustomData" val="200" checksum="3773799597"/>
                </a:ext>
              </a:extLst>
            </a:pPr>
            <a:r>
              <a:rPr lang="zh-CN" altLang="en-US" sz="2800">
                <a:latin typeface="华文楷体" panose="02010600040101010101" charset="-122"/>
                <a:ea typeface="华文楷体" panose="02010600040101010101" charset="-122"/>
                <a:cs typeface="华文楷体" panose="02010600040101010101" charset="-122"/>
              </a:rPr>
              <a:t>但由于我国行政建制的混乱，使该口径各地区间相关很大，难以解释，主要原因有以下3点：</a:t>
            </a:r>
            <a:endParaRPr lang="zh-CN" altLang="en-US" sz="2800">
              <a:latin typeface="华文楷体" panose="02010600040101010101" charset="-122"/>
              <a:ea typeface="华文楷体" panose="02010600040101010101" charset="-122"/>
              <a:cs typeface="华文楷体" panose="02010600040101010101" charset="-122"/>
            </a:endParaRPr>
          </a:p>
          <a:p>
            <a:pPr marL="342900" indent="711200" algn="l">
              <a:lnSpc>
                <a:spcPct val="150000"/>
              </a:lnSpc>
              <a:spcBef>
                <a:spcPts val="0"/>
              </a:spcBef>
              <a:buClr>
                <a:srgbClr val="FF0000"/>
              </a:buClr>
              <a:buSzPct val="100000"/>
              <a:buFont typeface="Wingdings" panose="05000000000000000000" charset="0"/>
              <a:buChar char="l"/>
              <a:extLst>
                <a:ext uri="{35155182-B16C-46BC-9424-99874614C6A1}">
                  <wpsdc:indentchars xmlns:wpsdc="http://www.wps.cn/officeDocument/2017/drawingmlCustomData" val="200" checksum="3773799597"/>
                </a:ext>
              </a:extLst>
            </a:pPr>
            <a:r>
              <a:rPr lang="zh-CN" altLang="en-US" sz="2800">
                <a:latin typeface="华文楷体" panose="02010600040101010101" charset="-122"/>
                <a:ea typeface="华文楷体" panose="02010600040101010101" charset="-122"/>
                <a:cs typeface="华文楷体" panose="02010600040101010101" charset="-122"/>
              </a:rPr>
              <a:t> 各省、区设区的市的个数相差悬殊，其间显然缺乏一个可比的客观标准；</a:t>
            </a:r>
            <a:endParaRPr lang="zh-CN" altLang="en-US" sz="2800">
              <a:latin typeface="华文楷体" panose="02010600040101010101" charset="-122"/>
              <a:ea typeface="华文楷体" panose="02010600040101010101" charset="-122"/>
              <a:cs typeface="华文楷体" panose="02010600040101010101" charset="-122"/>
            </a:endParaRPr>
          </a:p>
          <a:p>
            <a:pPr marL="342900" indent="711200" algn="l">
              <a:lnSpc>
                <a:spcPct val="150000"/>
              </a:lnSpc>
              <a:spcBef>
                <a:spcPts val="0"/>
              </a:spcBef>
              <a:buClr>
                <a:srgbClr val="FF0000"/>
              </a:buClr>
              <a:buSzPct val="100000"/>
              <a:buFont typeface="Wingdings" panose="05000000000000000000" charset="0"/>
              <a:buChar char="l"/>
              <a:extLst>
                <a:ext uri="{35155182-B16C-46BC-9424-99874614C6A1}">
                  <wpsdc:indentchars xmlns:wpsdc="http://www.wps.cn/officeDocument/2017/drawingmlCustomData" val="200" checksum="3773799597"/>
                </a:ext>
              </a:extLst>
            </a:pPr>
            <a:r>
              <a:rPr lang="zh-CN" altLang="en-US" sz="2800">
                <a:latin typeface="华文楷体" panose="02010600040101010101" charset="-122"/>
                <a:ea typeface="华文楷体" panose="02010600040101010101" charset="-122"/>
                <a:cs typeface="华文楷体" panose="02010600040101010101" charset="-122"/>
              </a:rPr>
              <a:t> 设区的市中的村民委员会人口比重相关悬殊；</a:t>
            </a:r>
            <a:endParaRPr lang="zh-CN" altLang="en-US" sz="2800">
              <a:latin typeface="华文楷体" panose="02010600040101010101" charset="-122"/>
              <a:ea typeface="华文楷体" panose="02010600040101010101" charset="-122"/>
              <a:cs typeface="华文楷体" panose="02010600040101010101" charset="-122"/>
            </a:endParaRPr>
          </a:p>
          <a:p>
            <a:pPr marL="342900" indent="711200" algn="l">
              <a:lnSpc>
                <a:spcPct val="150000"/>
              </a:lnSpc>
              <a:spcBef>
                <a:spcPts val="0"/>
              </a:spcBef>
              <a:buClr>
                <a:srgbClr val="FF0000"/>
              </a:buClr>
              <a:buSzPct val="100000"/>
              <a:buFont typeface="Wingdings" panose="05000000000000000000" charset="0"/>
              <a:buChar char="l"/>
              <a:extLst>
                <a:ext uri="{35155182-B16C-46BC-9424-99874614C6A1}">
                  <wpsdc:indentchars xmlns:wpsdc="http://www.wps.cn/officeDocument/2017/drawingmlCustomData" val="200" checksum="3773799597"/>
                </a:ext>
              </a:extLst>
            </a:pPr>
            <a:r>
              <a:rPr lang="zh-CN" altLang="en-US" sz="2800">
                <a:latin typeface="华文楷体" panose="02010600040101010101" charset="-122"/>
                <a:ea typeface="华文楷体" panose="02010600040101010101" charset="-122"/>
                <a:cs typeface="华文楷体" panose="02010600040101010101" charset="-122"/>
              </a:rPr>
              <a:t> 未设区的市辖镇以及县辖镇个数相差悬殊。</a:t>
            </a:r>
            <a:endParaRPr lang="zh-CN" altLang="en-US" sz="2800">
              <a:latin typeface="华文楷体" panose="02010600040101010101" charset="-122"/>
              <a:ea typeface="华文楷体" panose="02010600040101010101" charset="-122"/>
              <a:cs typeface="华文楷体" panose="02010600040101010101" charset="-122"/>
            </a:endParaRPr>
          </a:p>
          <a:p>
            <a:pPr indent="711200" algn="l">
              <a:lnSpc>
                <a:spcPct val="150000"/>
              </a:lnSpc>
              <a:spcBef>
                <a:spcPts val="0"/>
              </a:spcBef>
              <a:buClr>
                <a:srgbClr val="FF0000"/>
              </a:buClr>
              <a:buSzPct val="100000"/>
              <a:extLst>
                <a:ext uri="{35155182-B16C-46BC-9424-99874614C6A1}">
                  <wpsdc:indentchars xmlns:wpsdc="http://www.wps.cn/officeDocument/2017/drawingmlCustomData" val="200" checksum="3773799597"/>
                </a:ext>
              </a:extLst>
            </a:pPr>
            <a:r>
              <a:rPr lang="zh-CN" altLang="en-US" sz="2800">
                <a:solidFill>
                  <a:srgbClr val="FF0000"/>
                </a:solidFill>
                <a:latin typeface="华文楷体" panose="02010600040101010101" charset="-122"/>
                <a:ea typeface="华文楷体" panose="02010600040101010101" charset="-122"/>
                <a:cs typeface="华文楷体" panose="02010600040101010101" charset="-122"/>
              </a:rPr>
              <a:t>核心问题是：</a:t>
            </a:r>
            <a:r>
              <a:rPr lang="zh-CN" altLang="en-US" sz="2800">
                <a:latin typeface="华文楷体" panose="02010600040101010101" charset="-122"/>
                <a:ea typeface="华文楷体" panose="02010600040101010101" charset="-122"/>
                <a:cs typeface="华文楷体" panose="02010600040101010101" charset="-122"/>
              </a:rPr>
              <a:t>市镇的建制以及市镇范围的大小。</a:t>
            </a:r>
            <a:endParaRPr lang="zh-CN" altLang="en-US"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 6. 2000年“五普”统计口径 </a:t>
            </a:r>
            <a:endParaRPr kumimoji="0"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grpSp>
        <p:nvGrpSpPr>
          <p:cNvPr id="515075" name="组合 515074"/>
          <p:cNvGrpSpPr>
            <a:grpSpLocks noChangeAspect="1"/>
          </p:cNvGrpSpPr>
          <p:nvPr/>
        </p:nvGrpSpPr>
        <p:grpSpPr>
          <a:xfrm>
            <a:off x="468313" y="1052513"/>
            <a:ext cx="8305800" cy="5486400"/>
            <a:chOff x="1980" y="1832"/>
            <a:chExt cx="7380" cy="7176"/>
          </a:xfrm>
        </p:grpSpPr>
        <p:sp>
          <p:nvSpPr>
            <p:cNvPr id="515076" name="矩形 515075"/>
            <p:cNvSpPr>
              <a:spLocks noChangeAspect="1" noTextEdit="1"/>
            </p:cNvSpPr>
            <p:nvPr>
              <p:custDataLst>
                <p:tags r:id="rId3"/>
              </p:custDataLst>
            </p:nvPr>
          </p:nvSpPr>
          <p:spPr>
            <a:xfrm>
              <a:off x="1980" y="1832"/>
              <a:ext cx="7380" cy="7176"/>
            </a:xfrm>
            <a:prstGeom prst="rect">
              <a:avLst/>
            </a:prstGeom>
            <a:noFill/>
            <a:ln w="9525">
              <a:noFill/>
            </a:ln>
          </p:spPr>
          <p:txBody>
            <a:bodyPr/>
            <a:p>
              <a:endParaRPr lang="zh-CN" altLang="en-US"/>
            </a:p>
          </p:txBody>
        </p:sp>
        <p:sp>
          <p:nvSpPr>
            <p:cNvPr id="515077" name="矩形 515076"/>
            <p:cNvSpPr/>
            <p:nvPr>
              <p:custDataLst>
                <p:tags r:id="rId4"/>
              </p:custDataLst>
            </p:nvPr>
          </p:nvSpPr>
          <p:spPr>
            <a:xfrm>
              <a:off x="4800" y="1832"/>
              <a:ext cx="1080" cy="467"/>
            </a:xfrm>
            <a:prstGeom prst="rect">
              <a:avLst/>
            </a:prstGeom>
            <a:solidFill>
              <a:srgbClr val="FFFFFF"/>
            </a:solidFill>
            <a:ln w="9525" cap="flat" cmpd="sng">
              <a:solidFill>
                <a:srgbClr val="000000"/>
              </a:solidFill>
              <a:prstDash val="solid"/>
              <a:miter/>
              <a:headEnd type="none" w="med" len="med"/>
              <a:tailEnd type="none" w="med" len="med"/>
            </a:ln>
          </p:spPr>
          <p:txBody>
            <a:bodyPr/>
            <a:p>
              <a:pPr algn="ctr" eaLnBrk="0" hangingPunct="0">
                <a:spcBef>
                  <a:spcPct val="0"/>
                </a:spcBef>
              </a:pPr>
              <a:r>
                <a:rPr lang="zh-CN" altLang="en-US" sz="1600" b="1" dirty="0">
                  <a:solidFill>
                    <a:srgbClr val="FF0000"/>
                  </a:solidFill>
                  <a:latin typeface="Times New Roman" panose="02020603050405020304" pitchFamily="18" charset="0"/>
                </a:rPr>
                <a:t>国家</a:t>
              </a:r>
              <a:endParaRPr lang="zh-CN" altLang="en-US" sz="1600" b="1" dirty="0">
                <a:solidFill>
                  <a:srgbClr val="FF0000"/>
                </a:solidFill>
                <a:latin typeface="Times New Roman" panose="02020603050405020304" pitchFamily="18" charset="0"/>
              </a:endParaRPr>
            </a:p>
          </p:txBody>
        </p:sp>
        <p:sp>
          <p:nvSpPr>
            <p:cNvPr id="515078" name="直接连接符 515077"/>
            <p:cNvSpPr/>
            <p:nvPr>
              <p:custDataLst>
                <p:tags r:id="rId5"/>
              </p:custDataLst>
            </p:nvPr>
          </p:nvSpPr>
          <p:spPr>
            <a:xfrm>
              <a:off x="4080" y="2768"/>
              <a:ext cx="0" cy="468"/>
            </a:xfrm>
            <a:prstGeom prst="line">
              <a:avLst/>
            </a:prstGeom>
            <a:ln w="9525" cap="flat" cmpd="sng">
              <a:solidFill>
                <a:srgbClr val="000000"/>
              </a:solidFill>
              <a:prstDash val="solid"/>
              <a:headEnd type="none" w="med" len="med"/>
              <a:tailEnd type="none" w="med" len="med"/>
            </a:ln>
          </p:spPr>
        </p:sp>
        <p:sp>
          <p:nvSpPr>
            <p:cNvPr id="515079" name="矩形 515078"/>
            <p:cNvSpPr/>
            <p:nvPr>
              <p:custDataLst>
                <p:tags r:id="rId6"/>
              </p:custDataLst>
            </p:nvPr>
          </p:nvSpPr>
          <p:spPr>
            <a:xfrm>
              <a:off x="3360" y="3236"/>
              <a:ext cx="1260" cy="467"/>
            </a:xfrm>
            <a:prstGeom prst="rect">
              <a:avLst/>
            </a:prstGeom>
            <a:solidFill>
              <a:srgbClr val="FFFFFF"/>
            </a:solidFill>
            <a:ln w="9525" cap="flat" cmpd="sng">
              <a:solidFill>
                <a:srgbClr val="000000"/>
              </a:solidFill>
              <a:prstDash val="solid"/>
              <a:miter/>
              <a:headEnd type="none" w="med" len="med"/>
              <a:tailEnd type="none" w="med" len="med"/>
            </a:ln>
          </p:spPr>
          <p:txBody>
            <a:bodyPr/>
            <a:p>
              <a:pPr algn="ctr" eaLnBrk="0" hangingPunct="0">
                <a:spcBef>
                  <a:spcPct val="0"/>
                </a:spcBef>
              </a:pPr>
              <a:r>
                <a:rPr lang="zh-CN" altLang="en-US" sz="1600" b="1" dirty="0">
                  <a:solidFill>
                    <a:srgbClr val="FF0066"/>
                  </a:solidFill>
                  <a:latin typeface="Times New Roman" panose="02020603050405020304" pitchFamily="18" charset="0"/>
                </a:rPr>
                <a:t>省、自治区</a:t>
              </a:r>
              <a:endParaRPr lang="zh-CN" altLang="en-US" sz="1600" b="1" dirty="0">
                <a:solidFill>
                  <a:srgbClr val="FF0066"/>
                </a:solidFill>
                <a:latin typeface="Times New Roman" panose="02020603050405020304" pitchFamily="18" charset="0"/>
              </a:endParaRPr>
            </a:p>
          </p:txBody>
        </p:sp>
        <p:sp>
          <p:nvSpPr>
            <p:cNvPr id="515080" name="直接连接符 515079"/>
            <p:cNvSpPr/>
            <p:nvPr>
              <p:custDataLst>
                <p:tags r:id="rId7"/>
              </p:custDataLst>
            </p:nvPr>
          </p:nvSpPr>
          <p:spPr>
            <a:xfrm>
              <a:off x="4620" y="3391"/>
              <a:ext cx="600" cy="1"/>
            </a:xfrm>
            <a:prstGeom prst="line">
              <a:avLst/>
            </a:prstGeom>
            <a:ln w="9525" cap="flat" cmpd="sng">
              <a:solidFill>
                <a:srgbClr val="000000"/>
              </a:solidFill>
              <a:prstDash val="solid"/>
              <a:headEnd type="none" w="med" len="med"/>
              <a:tailEnd type="none" w="med" len="med"/>
            </a:ln>
          </p:spPr>
        </p:sp>
        <p:sp>
          <p:nvSpPr>
            <p:cNvPr id="515081" name="直接连接符 515080"/>
            <p:cNvSpPr/>
            <p:nvPr>
              <p:custDataLst>
                <p:tags r:id="rId8"/>
              </p:custDataLst>
            </p:nvPr>
          </p:nvSpPr>
          <p:spPr>
            <a:xfrm flipH="1">
              <a:off x="4080" y="4016"/>
              <a:ext cx="1260" cy="0"/>
            </a:xfrm>
            <a:prstGeom prst="line">
              <a:avLst/>
            </a:prstGeom>
            <a:ln w="9525" cap="flat" cmpd="sng">
              <a:solidFill>
                <a:srgbClr val="000000"/>
              </a:solidFill>
              <a:prstDash val="solid"/>
              <a:headEnd type="none" w="med" len="med"/>
              <a:tailEnd type="none" w="med" len="med"/>
            </a:ln>
          </p:spPr>
        </p:sp>
        <p:sp>
          <p:nvSpPr>
            <p:cNvPr id="515082" name="直接连接符 515081"/>
            <p:cNvSpPr/>
            <p:nvPr>
              <p:custDataLst>
                <p:tags r:id="rId9"/>
              </p:custDataLst>
            </p:nvPr>
          </p:nvSpPr>
          <p:spPr>
            <a:xfrm>
              <a:off x="4080" y="4016"/>
              <a:ext cx="0" cy="312"/>
            </a:xfrm>
            <a:prstGeom prst="line">
              <a:avLst/>
            </a:prstGeom>
            <a:ln w="9525" cap="flat" cmpd="sng">
              <a:solidFill>
                <a:srgbClr val="000000"/>
              </a:solidFill>
              <a:prstDash val="solid"/>
              <a:headEnd type="none" w="med" len="med"/>
              <a:tailEnd type="none" w="med" len="med"/>
            </a:ln>
          </p:spPr>
        </p:sp>
        <p:sp>
          <p:nvSpPr>
            <p:cNvPr id="515083" name="矩形 515082"/>
            <p:cNvSpPr/>
            <p:nvPr>
              <p:custDataLst>
                <p:tags r:id="rId10"/>
              </p:custDataLst>
            </p:nvPr>
          </p:nvSpPr>
          <p:spPr>
            <a:xfrm>
              <a:off x="3180" y="4328"/>
              <a:ext cx="1800" cy="467"/>
            </a:xfrm>
            <a:prstGeom prst="rect">
              <a:avLst/>
            </a:prstGeom>
            <a:solidFill>
              <a:srgbClr val="FFFFFF"/>
            </a:solidFill>
            <a:ln w="9525" cap="flat" cmpd="sng">
              <a:solidFill>
                <a:srgbClr val="000000"/>
              </a:solidFill>
              <a:prstDash val="solid"/>
              <a:miter/>
              <a:headEnd type="none" w="med" len="med"/>
              <a:tailEnd type="none" w="med" len="med"/>
            </a:ln>
          </p:spPr>
          <p:txBody>
            <a:bodyPr/>
            <a:p>
              <a:pPr algn="ctr" eaLnBrk="0" hangingPunct="0">
                <a:spcBef>
                  <a:spcPct val="0"/>
                </a:spcBef>
              </a:pPr>
              <a:r>
                <a:rPr lang="zh-CN" altLang="en-US" sz="1600" b="1" dirty="0">
                  <a:solidFill>
                    <a:schemeClr val="folHlink"/>
                  </a:solidFill>
                  <a:latin typeface="Times New Roman" panose="02020603050405020304" pitchFamily="18" charset="0"/>
                </a:rPr>
                <a:t>地区、自治州</a:t>
              </a:r>
              <a:endParaRPr lang="zh-CN" altLang="en-US" sz="1600" b="1" dirty="0">
                <a:solidFill>
                  <a:schemeClr val="folHlink"/>
                </a:solidFill>
                <a:latin typeface="Times New Roman" panose="02020603050405020304" pitchFamily="18" charset="0"/>
              </a:endParaRPr>
            </a:p>
          </p:txBody>
        </p:sp>
        <p:sp>
          <p:nvSpPr>
            <p:cNvPr id="515084" name="直接连接符 515083"/>
            <p:cNvSpPr/>
            <p:nvPr>
              <p:custDataLst>
                <p:tags r:id="rId11"/>
              </p:custDataLst>
            </p:nvPr>
          </p:nvSpPr>
          <p:spPr>
            <a:xfrm>
              <a:off x="4980" y="4639"/>
              <a:ext cx="360" cy="1"/>
            </a:xfrm>
            <a:prstGeom prst="line">
              <a:avLst/>
            </a:prstGeom>
            <a:ln w="9525" cap="flat" cmpd="sng">
              <a:solidFill>
                <a:srgbClr val="000000"/>
              </a:solidFill>
              <a:prstDash val="solid"/>
              <a:headEnd type="none" w="med" len="med"/>
              <a:tailEnd type="none" w="med" len="med"/>
            </a:ln>
          </p:spPr>
        </p:sp>
        <p:sp>
          <p:nvSpPr>
            <p:cNvPr id="515085" name="直接连接符 515084"/>
            <p:cNvSpPr/>
            <p:nvPr>
              <p:custDataLst>
                <p:tags r:id="rId12"/>
              </p:custDataLst>
            </p:nvPr>
          </p:nvSpPr>
          <p:spPr>
            <a:xfrm>
              <a:off x="5340" y="4639"/>
              <a:ext cx="1" cy="625"/>
            </a:xfrm>
            <a:prstGeom prst="line">
              <a:avLst/>
            </a:prstGeom>
            <a:ln w="9525" cap="flat" cmpd="sng">
              <a:solidFill>
                <a:srgbClr val="000000"/>
              </a:solidFill>
              <a:prstDash val="solid"/>
              <a:headEnd type="none" w="med" len="med"/>
              <a:tailEnd type="none" w="med" len="med"/>
            </a:ln>
          </p:spPr>
        </p:sp>
        <p:sp>
          <p:nvSpPr>
            <p:cNvPr id="515086" name="直接连接符 515085"/>
            <p:cNvSpPr/>
            <p:nvPr>
              <p:custDataLst>
                <p:tags r:id="rId13"/>
              </p:custDataLst>
            </p:nvPr>
          </p:nvSpPr>
          <p:spPr>
            <a:xfrm flipH="1">
              <a:off x="3900" y="5264"/>
              <a:ext cx="1440" cy="1"/>
            </a:xfrm>
            <a:prstGeom prst="line">
              <a:avLst/>
            </a:prstGeom>
            <a:ln w="9525" cap="flat" cmpd="sng">
              <a:solidFill>
                <a:srgbClr val="000000"/>
              </a:solidFill>
              <a:prstDash val="solid"/>
              <a:headEnd type="none" w="med" len="med"/>
              <a:tailEnd type="none" w="med" len="med"/>
            </a:ln>
          </p:spPr>
        </p:sp>
        <p:sp>
          <p:nvSpPr>
            <p:cNvPr id="515087" name="直接连接符 515086"/>
            <p:cNvSpPr/>
            <p:nvPr>
              <p:custDataLst>
                <p:tags r:id="rId14"/>
              </p:custDataLst>
            </p:nvPr>
          </p:nvSpPr>
          <p:spPr>
            <a:xfrm>
              <a:off x="3900" y="5264"/>
              <a:ext cx="2" cy="468"/>
            </a:xfrm>
            <a:prstGeom prst="line">
              <a:avLst/>
            </a:prstGeom>
            <a:ln w="9525" cap="flat" cmpd="sng">
              <a:solidFill>
                <a:srgbClr val="000000"/>
              </a:solidFill>
              <a:prstDash val="solid"/>
              <a:headEnd type="none" w="med" len="med"/>
              <a:tailEnd type="none" w="med" len="med"/>
            </a:ln>
          </p:spPr>
        </p:sp>
        <p:sp>
          <p:nvSpPr>
            <p:cNvPr id="515088" name="直接连接符 515087"/>
            <p:cNvSpPr/>
            <p:nvPr>
              <p:custDataLst>
                <p:tags r:id="rId15"/>
              </p:custDataLst>
            </p:nvPr>
          </p:nvSpPr>
          <p:spPr>
            <a:xfrm>
              <a:off x="4980" y="5264"/>
              <a:ext cx="1" cy="468"/>
            </a:xfrm>
            <a:prstGeom prst="line">
              <a:avLst/>
            </a:prstGeom>
            <a:ln w="9525" cap="flat" cmpd="sng">
              <a:solidFill>
                <a:srgbClr val="000000"/>
              </a:solidFill>
              <a:prstDash val="solid"/>
              <a:headEnd type="none" w="med" len="med"/>
              <a:tailEnd type="none" w="med" len="med"/>
            </a:ln>
          </p:spPr>
        </p:sp>
        <p:sp>
          <p:nvSpPr>
            <p:cNvPr id="515089" name="矩形 515088"/>
            <p:cNvSpPr/>
            <p:nvPr>
              <p:custDataLst>
                <p:tags r:id="rId16"/>
              </p:custDataLst>
            </p:nvPr>
          </p:nvSpPr>
          <p:spPr>
            <a:xfrm>
              <a:off x="3540" y="5732"/>
              <a:ext cx="720" cy="468"/>
            </a:xfrm>
            <a:prstGeom prst="rect">
              <a:avLst/>
            </a:prstGeom>
            <a:solidFill>
              <a:srgbClr val="FFFFFF"/>
            </a:solidFill>
            <a:ln w="9525" cap="flat" cmpd="sng">
              <a:solidFill>
                <a:srgbClr val="000000"/>
              </a:solidFill>
              <a:prstDash val="solid"/>
              <a:miter/>
              <a:headEnd type="none" w="med" len="med"/>
              <a:tailEnd type="none" w="med" len="med"/>
            </a:ln>
          </p:spPr>
          <p:txBody>
            <a:bodyPr/>
            <a:p>
              <a:pPr algn="ctr" eaLnBrk="0" hangingPunct="0">
                <a:spcBef>
                  <a:spcPct val="0"/>
                </a:spcBef>
              </a:pPr>
              <a:r>
                <a:rPr lang="zh-CN" altLang="en-US" sz="1600" b="1" dirty="0">
                  <a:solidFill>
                    <a:srgbClr val="660066"/>
                  </a:solidFill>
                  <a:latin typeface="Times New Roman" panose="02020603050405020304" pitchFamily="18" charset="0"/>
                </a:rPr>
                <a:t>市</a:t>
              </a:r>
              <a:endParaRPr lang="zh-CN" altLang="en-US" sz="1600" b="1" dirty="0">
                <a:solidFill>
                  <a:srgbClr val="660066"/>
                </a:solidFill>
                <a:latin typeface="Times New Roman" panose="02020603050405020304" pitchFamily="18" charset="0"/>
              </a:endParaRPr>
            </a:p>
          </p:txBody>
        </p:sp>
        <p:sp>
          <p:nvSpPr>
            <p:cNvPr id="515090" name="矩形 515089"/>
            <p:cNvSpPr/>
            <p:nvPr>
              <p:custDataLst>
                <p:tags r:id="rId17"/>
              </p:custDataLst>
            </p:nvPr>
          </p:nvSpPr>
          <p:spPr>
            <a:xfrm>
              <a:off x="4620" y="5732"/>
              <a:ext cx="720" cy="468"/>
            </a:xfrm>
            <a:prstGeom prst="rect">
              <a:avLst/>
            </a:prstGeom>
            <a:solidFill>
              <a:srgbClr val="FFFFFF"/>
            </a:solidFill>
            <a:ln w="9525" cap="flat" cmpd="sng">
              <a:solidFill>
                <a:srgbClr val="000000"/>
              </a:solidFill>
              <a:prstDash val="solid"/>
              <a:miter/>
              <a:headEnd type="none" w="med" len="med"/>
              <a:tailEnd type="none" w="med" len="med"/>
            </a:ln>
          </p:spPr>
          <p:txBody>
            <a:bodyPr/>
            <a:p>
              <a:pPr algn="ctr" eaLnBrk="0" hangingPunct="0">
                <a:spcBef>
                  <a:spcPct val="0"/>
                </a:spcBef>
              </a:pPr>
              <a:r>
                <a:rPr lang="zh-CN" altLang="en-US" sz="1600" b="1" dirty="0">
                  <a:solidFill>
                    <a:srgbClr val="660066"/>
                  </a:solidFill>
                  <a:latin typeface="Times New Roman" panose="02020603050405020304" pitchFamily="18" charset="0"/>
                </a:rPr>
                <a:t>县</a:t>
              </a:r>
              <a:endParaRPr lang="zh-CN" altLang="en-US" sz="1600" b="1" dirty="0">
                <a:solidFill>
                  <a:srgbClr val="660066"/>
                </a:solidFill>
                <a:latin typeface="Times New Roman" panose="02020603050405020304" pitchFamily="18" charset="0"/>
              </a:endParaRPr>
            </a:p>
          </p:txBody>
        </p:sp>
        <p:sp>
          <p:nvSpPr>
            <p:cNvPr id="515091" name="直接连接符 515090"/>
            <p:cNvSpPr/>
            <p:nvPr>
              <p:custDataLst>
                <p:tags r:id="rId18"/>
              </p:custDataLst>
            </p:nvPr>
          </p:nvSpPr>
          <p:spPr>
            <a:xfrm flipH="1">
              <a:off x="3360" y="6043"/>
              <a:ext cx="180" cy="0"/>
            </a:xfrm>
            <a:prstGeom prst="line">
              <a:avLst/>
            </a:prstGeom>
            <a:ln w="9525" cap="flat" cmpd="sng">
              <a:solidFill>
                <a:srgbClr val="000000"/>
              </a:solidFill>
              <a:prstDash val="solid"/>
              <a:headEnd type="none" w="med" len="med"/>
              <a:tailEnd type="none" w="med" len="med"/>
            </a:ln>
          </p:spPr>
        </p:sp>
        <p:sp>
          <p:nvSpPr>
            <p:cNvPr id="515092" name="直接连接符 515091"/>
            <p:cNvSpPr/>
            <p:nvPr>
              <p:custDataLst>
                <p:tags r:id="rId19"/>
              </p:custDataLst>
            </p:nvPr>
          </p:nvSpPr>
          <p:spPr>
            <a:xfrm>
              <a:off x="3360" y="6043"/>
              <a:ext cx="0" cy="937"/>
            </a:xfrm>
            <a:prstGeom prst="line">
              <a:avLst/>
            </a:prstGeom>
            <a:ln w="9525" cap="flat" cmpd="sng">
              <a:solidFill>
                <a:srgbClr val="000000"/>
              </a:solidFill>
              <a:prstDash val="solid"/>
              <a:headEnd type="none" w="med" len="med"/>
              <a:tailEnd type="none" w="med" len="med"/>
            </a:ln>
          </p:spPr>
        </p:sp>
        <p:sp>
          <p:nvSpPr>
            <p:cNvPr id="515093" name="矩形 515092"/>
            <p:cNvSpPr/>
            <p:nvPr>
              <p:custDataLst>
                <p:tags r:id="rId20"/>
              </p:custDataLst>
            </p:nvPr>
          </p:nvSpPr>
          <p:spPr>
            <a:xfrm>
              <a:off x="3000" y="6980"/>
              <a:ext cx="900" cy="468"/>
            </a:xfrm>
            <a:prstGeom prst="rect">
              <a:avLst/>
            </a:prstGeom>
            <a:solidFill>
              <a:srgbClr val="FFFFFF"/>
            </a:solidFill>
            <a:ln w="9525" cap="flat" cmpd="sng">
              <a:solidFill>
                <a:srgbClr val="000000"/>
              </a:solidFill>
              <a:prstDash val="solid"/>
              <a:miter/>
              <a:headEnd type="none" w="med" len="med"/>
              <a:tailEnd type="none" w="med" len="med"/>
            </a:ln>
          </p:spPr>
          <p:txBody>
            <a:bodyPr/>
            <a:p>
              <a:pPr algn="ctr" eaLnBrk="0" hangingPunct="0">
                <a:spcBef>
                  <a:spcPct val="0"/>
                </a:spcBef>
              </a:pPr>
              <a:r>
                <a:rPr lang="zh-CN" altLang="en-US" sz="1600" b="1" dirty="0">
                  <a:solidFill>
                    <a:srgbClr val="00FF00"/>
                  </a:solidFill>
                  <a:latin typeface="Times New Roman" panose="02020603050405020304" pitchFamily="18" charset="0"/>
                </a:rPr>
                <a:t>街道</a:t>
              </a:r>
              <a:endParaRPr lang="zh-CN" altLang="en-US" sz="1600" b="1" dirty="0">
                <a:solidFill>
                  <a:srgbClr val="00FF00"/>
                </a:solidFill>
                <a:latin typeface="Times New Roman" panose="02020603050405020304" pitchFamily="18" charset="0"/>
              </a:endParaRPr>
            </a:p>
            <a:p>
              <a:pPr algn="just" eaLnBrk="0" hangingPunct="0">
                <a:spcBef>
                  <a:spcPct val="0"/>
                </a:spcBef>
              </a:pPr>
              <a:endParaRPr lang="zh-CN" altLang="en-US" sz="1600" b="1" dirty="0">
                <a:solidFill>
                  <a:schemeClr val="accent1"/>
                </a:solidFill>
                <a:latin typeface="Times New Roman" panose="02020603050405020304" pitchFamily="18" charset="0"/>
              </a:endParaRPr>
            </a:p>
          </p:txBody>
        </p:sp>
        <p:sp>
          <p:nvSpPr>
            <p:cNvPr id="515094" name="直接连接符 515093"/>
            <p:cNvSpPr/>
            <p:nvPr>
              <p:custDataLst>
                <p:tags r:id="rId21"/>
              </p:custDataLst>
            </p:nvPr>
          </p:nvSpPr>
          <p:spPr>
            <a:xfrm>
              <a:off x="3419" y="7448"/>
              <a:ext cx="1" cy="468"/>
            </a:xfrm>
            <a:prstGeom prst="line">
              <a:avLst/>
            </a:prstGeom>
            <a:ln w="9525" cap="flat" cmpd="sng">
              <a:solidFill>
                <a:srgbClr val="000000"/>
              </a:solidFill>
              <a:prstDash val="solid"/>
              <a:headEnd type="none" w="med" len="med"/>
              <a:tailEnd type="none" w="med" len="med"/>
            </a:ln>
          </p:spPr>
        </p:sp>
        <p:sp>
          <p:nvSpPr>
            <p:cNvPr id="515095" name="矩形 515094"/>
            <p:cNvSpPr/>
            <p:nvPr>
              <p:custDataLst>
                <p:tags r:id="rId22"/>
              </p:custDataLst>
            </p:nvPr>
          </p:nvSpPr>
          <p:spPr>
            <a:xfrm>
              <a:off x="2700" y="7916"/>
              <a:ext cx="1080" cy="468"/>
            </a:xfrm>
            <a:prstGeom prst="rect">
              <a:avLst/>
            </a:prstGeom>
            <a:solidFill>
              <a:srgbClr val="FFFFFF"/>
            </a:solidFill>
            <a:ln w="9525" cap="flat" cmpd="sng">
              <a:solidFill>
                <a:srgbClr val="000000"/>
              </a:solidFill>
              <a:prstDash val="solid"/>
              <a:miter/>
              <a:headEnd type="none" w="med" len="med"/>
              <a:tailEnd type="none" w="med" len="med"/>
            </a:ln>
          </p:spPr>
          <p:txBody>
            <a:bodyPr/>
            <a:p>
              <a:pPr algn="ctr" eaLnBrk="0" hangingPunct="0">
                <a:spcBef>
                  <a:spcPct val="0"/>
                </a:spcBef>
              </a:pPr>
              <a:r>
                <a:rPr lang="zh-CN" altLang="en-US" sz="1600" b="1" dirty="0">
                  <a:latin typeface="Times New Roman" panose="02020603050405020304" pitchFamily="18" charset="0"/>
                </a:rPr>
                <a:t>居委会</a:t>
              </a:r>
              <a:endParaRPr lang="zh-CN" altLang="en-US" sz="1600" b="1" dirty="0">
                <a:latin typeface="Times New Roman" panose="02020603050405020304" pitchFamily="18" charset="0"/>
              </a:endParaRPr>
            </a:p>
          </p:txBody>
        </p:sp>
        <p:sp>
          <p:nvSpPr>
            <p:cNvPr id="515096" name="直接连接符 515095"/>
            <p:cNvSpPr/>
            <p:nvPr>
              <p:custDataLst>
                <p:tags r:id="rId23"/>
              </p:custDataLst>
            </p:nvPr>
          </p:nvSpPr>
          <p:spPr>
            <a:xfrm>
              <a:off x="4440" y="6044"/>
              <a:ext cx="0" cy="0"/>
            </a:xfrm>
            <a:prstGeom prst="line">
              <a:avLst/>
            </a:prstGeom>
            <a:ln w="9525" cap="flat" cmpd="sng">
              <a:solidFill>
                <a:srgbClr val="000000"/>
              </a:solidFill>
              <a:prstDash val="solid"/>
              <a:headEnd type="none" w="med" len="med"/>
              <a:tailEnd type="none" w="med" len="med"/>
            </a:ln>
          </p:spPr>
        </p:sp>
        <p:sp>
          <p:nvSpPr>
            <p:cNvPr id="515097" name="直接连接符 515096"/>
            <p:cNvSpPr/>
            <p:nvPr>
              <p:custDataLst>
                <p:tags r:id="rId24"/>
              </p:custDataLst>
            </p:nvPr>
          </p:nvSpPr>
          <p:spPr>
            <a:xfrm>
              <a:off x="4440" y="6044"/>
              <a:ext cx="0" cy="0"/>
            </a:xfrm>
            <a:prstGeom prst="line">
              <a:avLst/>
            </a:prstGeom>
            <a:ln w="9525" cap="flat" cmpd="sng">
              <a:solidFill>
                <a:srgbClr val="000000"/>
              </a:solidFill>
              <a:prstDash val="solid"/>
              <a:headEnd type="none" w="med" len="med"/>
              <a:tailEnd type="none" w="med" len="med"/>
            </a:ln>
          </p:spPr>
        </p:sp>
        <p:sp>
          <p:nvSpPr>
            <p:cNvPr id="515098" name="直接连接符 515097"/>
            <p:cNvSpPr/>
            <p:nvPr>
              <p:custDataLst>
                <p:tags r:id="rId25"/>
              </p:custDataLst>
            </p:nvPr>
          </p:nvSpPr>
          <p:spPr>
            <a:xfrm>
              <a:off x="4260" y="5888"/>
              <a:ext cx="180" cy="0"/>
            </a:xfrm>
            <a:prstGeom prst="line">
              <a:avLst/>
            </a:prstGeom>
            <a:ln w="9525" cap="flat" cmpd="sng">
              <a:solidFill>
                <a:srgbClr val="000000"/>
              </a:solidFill>
              <a:prstDash val="solid"/>
              <a:headEnd type="none" w="med" len="med"/>
              <a:tailEnd type="none" w="med" len="med"/>
            </a:ln>
          </p:spPr>
        </p:sp>
        <p:sp>
          <p:nvSpPr>
            <p:cNvPr id="515099" name="直接连接符 515098"/>
            <p:cNvSpPr/>
            <p:nvPr>
              <p:custDataLst>
                <p:tags r:id="rId26"/>
              </p:custDataLst>
            </p:nvPr>
          </p:nvSpPr>
          <p:spPr>
            <a:xfrm>
              <a:off x="4440" y="5888"/>
              <a:ext cx="0" cy="469"/>
            </a:xfrm>
            <a:prstGeom prst="line">
              <a:avLst/>
            </a:prstGeom>
            <a:ln w="9525" cap="flat" cmpd="sng">
              <a:solidFill>
                <a:srgbClr val="000000"/>
              </a:solidFill>
              <a:prstDash val="solid"/>
              <a:headEnd type="none" w="med" len="med"/>
              <a:tailEnd type="none" w="med" len="med"/>
            </a:ln>
          </p:spPr>
        </p:sp>
        <p:sp>
          <p:nvSpPr>
            <p:cNvPr id="515100" name="直接连接符 515099"/>
            <p:cNvSpPr/>
            <p:nvPr>
              <p:custDataLst>
                <p:tags r:id="rId27"/>
              </p:custDataLst>
            </p:nvPr>
          </p:nvSpPr>
          <p:spPr>
            <a:xfrm flipV="1">
              <a:off x="4440" y="6356"/>
              <a:ext cx="2520" cy="1"/>
            </a:xfrm>
            <a:prstGeom prst="line">
              <a:avLst/>
            </a:prstGeom>
            <a:ln w="9525" cap="flat" cmpd="sng">
              <a:solidFill>
                <a:srgbClr val="000000"/>
              </a:solidFill>
              <a:prstDash val="solid"/>
              <a:headEnd type="none" w="med" len="med"/>
              <a:tailEnd type="none" w="med" len="med"/>
            </a:ln>
          </p:spPr>
        </p:sp>
        <p:sp>
          <p:nvSpPr>
            <p:cNvPr id="515101" name="直接连接符 515100"/>
            <p:cNvSpPr/>
            <p:nvPr>
              <p:custDataLst>
                <p:tags r:id="rId28"/>
              </p:custDataLst>
            </p:nvPr>
          </p:nvSpPr>
          <p:spPr>
            <a:xfrm>
              <a:off x="5340" y="5888"/>
              <a:ext cx="180" cy="1"/>
            </a:xfrm>
            <a:prstGeom prst="line">
              <a:avLst/>
            </a:prstGeom>
            <a:ln w="9525" cap="flat" cmpd="sng">
              <a:solidFill>
                <a:srgbClr val="000000"/>
              </a:solidFill>
              <a:prstDash val="solid"/>
              <a:headEnd type="none" w="med" len="med"/>
              <a:tailEnd type="none" w="med" len="med"/>
            </a:ln>
          </p:spPr>
        </p:sp>
        <p:sp>
          <p:nvSpPr>
            <p:cNvPr id="515102" name="直接连接符 515101"/>
            <p:cNvSpPr/>
            <p:nvPr>
              <p:custDataLst>
                <p:tags r:id="rId29"/>
              </p:custDataLst>
            </p:nvPr>
          </p:nvSpPr>
          <p:spPr>
            <a:xfrm>
              <a:off x="6780" y="5888"/>
              <a:ext cx="1" cy="469"/>
            </a:xfrm>
            <a:prstGeom prst="line">
              <a:avLst/>
            </a:prstGeom>
            <a:ln w="9525" cap="flat" cmpd="sng">
              <a:solidFill>
                <a:srgbClr val="000000"/>
              </a:solidFill>
              <a:prstDash val="solid"/>
              <a:headEnd type="none" w="med" len="med"/>
              <a:tailEnd type="none" w="med" len="med"/>
            </a:ln>
          </p:spPr>
        </p:sp>
        <p:sp>
          <p:nvSpPr>
            <p:cNvPr id="515103" name="直接连接符 515102"/>
            <p:cNvSpPr/>
            <p:nvPr>
              <p:custDataLst>
                <p:tags r:id="rId30"/>
              </p:custDataLst>
            </p:nvPr>
          </p:nvSpPr>
          <p:spPr>
            <a:xfrm>
              <a:off x="4980" y="6357"/>
              <a:ext cx="0" cy="623"/>
            </a:xfrm>
            <a:prstGeom prst="line">
              <a:avLst/>
            </a:prstGeom>
            <a:ln w="9525" cap="flat" cmpd="sng">
              <a:solidFill>
                <a:srgbClr val="000000"/>
              </a:solidFill>
              <a:prstDash val="solid"/>
              <a:headEnd type="none" w="med" len="med"/>
              <a:tailEnd type="none" w="med" len="med"/>
            </a:ln>
          </p:spPr>
        </p:sp>
        <p:sp>
          <p:nvSpPr>
            <p:cNvPr id="515104" name="矩形 515103"/>
            <p:cNvSpPr/>
            <p:nvPr>
              <p:custDataLst>
                <p:tags r:id="rId31"/>
              </p:custDataLst>
            </p:nvPr>
          </p:nvSpPr>
          <p:spPr>
            <a:xfrm>
              <a:off x="4620" y="6980"/>
              <a:ext cx="900" cy="468"/>
            </a:xfrm>
            <a:prstGeom prst="rect">
              <a:avLst/>
            </a:prstGeom>
            <a:solidFill>
              <a:srgbClr val="FFFFFF"/>
            </a:solidFill>
            <a:ln w="9525" cap="flat" cmpd="sng">
              <a:solidFill>
                <a:srgbClr val="000000"/>
              </a:solidFill>
              <a:prstDash val="solid"/>
              <a:miter/>
              <a:headEnd type="none" w="med" len="med"/>
              <a:tailEnd type="none" w="med" len="med"/>
            </a:ln>
          </p:spPr>
          <p:txBody>
            <a:bodyPr/>
            <a:p>
              <a:pPr algn="ctr" eaLnBrk="0" hangingPunct="0">
                <a:spcBef>
                  <a:spcPct val="0"/>
                </a:spcBef>
              </a:pPr>
              <a:r>
                <a:rPr lang="zh-CN" altLang="en-US" sz="1600" b="1" dirty="0">
                  <a:solidFill>
                    <a:srgbClr val="00FF00"/>
                  </a:solidFill>
                  <a:latin typeface="Times New Roman" panose="02020603050405020304" pitchFamily="18" charset="0"/>
                </a:rPr>
                <a:t>镇</a:t>
              </a:r>
              <a:endParaRPr lang="zh-CN" altLang="en-US" sz="1600" b="1" dirty="0">
                <a:solidFill>
                  <a:srgbClr val="00FF00"/>
                </a:solidFill>
                <a:latin typeface="Times New Roman" panose="02020603050405020304" pitchFamily="18" charset="0"/>
              </a:endParaRPr>
            </a:p>
          </p:txBody>
        </p:sp>
        <p:sp>
          <p:nvSpPr>
            <p:cNvPr id="515105" name="直接连接符 515104"/>
            <p:cNvSpPr/>
            <p:nvPr>
              <p:custDataLst>
                <p:tags r:id="rId32"/>
              </p:custDataLst>
            </p:nvPr>
          </p:nvSpPr>
          <p:spPr>
            <a:xfrm flipH="1">
              <a:off x="4080" y="2768"/>
              <a:ext cx="2700" cy="1"/>
            </a:xfrm>
            <a:prstGeom prst="line">
              <a:avLst/>
            </a:prstGeom>
            <a:ln w="9525" cap="flat" cmpd="sng">
              <a:solidFill>
                <a:srgbClr val="000000"/>
              </a:solidFill>
              <a:prstDash val="solid"/>
              <a:headEnd type="none" w="med" len="med"/>
              <a:tailEnd type="none" w="med" len="med"/>
            </a:ln>
          </p:spPr>
        </p:sp>
        <p:sp>
          <p:nvSpPr>
            <p:cNvPr id="515106" name="直接连接符 515105"/>
            <p:cNvSpPr/>
            <p:nvPr>
              <p:custDataLst>
                <p:tags r:id="rId33"/>
              </p:custDataLst>
            </p:nvPr>
          </p:nvSpPr>
          <p:spPr>
            <a:xfrm>
              <a:off x="6780" y="2768"/>
              <a:ext cx="1" cy="468"/>
            </a:xfrm>
            <a:prstGeom prst="line">
              <a:avLst/>
            </a:prstGeom>
            <a:ln w="9525" cap="flat" cmpd="sng">
              <a:solidFill>
                <a:srgbClr val="000000"/>
              </a:solidFill>
              <a:prstDash val="solid"/>
              <a:headEnd type="none" w="med" len="med"/>
              <a:tailEnd type="none" w="med" len="med"/>
            </a:ln>
          </p:spPr>
        </p:sp>
        <p:sp>
          <p:nvSpPr>
            <p:cNvPr id="515107" name="矩形 515106"/>
            <p:cNvSpPr/>
            <p:nvPr>
              <p:custDataLst>
                <p:tags r:id="rId34"/>
              </p:custDataLst>
            </p:nvPr>
          </p:nvSpPr>
          <p:spPr>
            <a:xfrm>
              <a:off x="6240" y="3236"/>
              <a:ext cx="1080" cy="467"/>
            </a:xfrm>
            <a:prstGeom prst="rect">
              <a:avLst/>
            </a:prstGeom>
            <a:solidFill>
              <a:srgbClr val="FFFFFF"/>
            </a:solidFill>
            <a:ln w="9525" cap="flat" cmpd="sng">
              <a:solidFill>
                <a:srgbClr val="000000"/>
              </a:solidFill>
              <a:prstDash val="solid"/>
              <a:miter/>
              <a:headEnd type="none" w="med" len="med"/>
              <a:tailEnd type="none" w="med" len="med"/>
            </a:ln>
          </p:spPr>
          <p:txBody>
            <a:bodyPr/>
            <a:p>
              <a:pPr algn="ctr" eaLnBrk="0" hangingPunct="0">
                <a:spcBef>
                  <a:spcPct val="0"/>
                </a:spcBef>
              </a:pPr>
              <a:r>
                <a:rPr lang="zh-CN" altLang="en-US" sz="1600" b="1" dirty="0">
                  <a:solidFill>
                    <a:srgbClr val="FF0066"/>
                  </a:solidFill>
                  <a:latin typeface="Times New Roman" panose="02020603050405020304" pitchFamily="18" charset="0"/>
                </a:rPr>
                <a:t>直辖市</a:t>
              </a:r>
              <a:endParaRPr lang="zh-CN" altLang="en-US" sz="1600" b="1" dirty="0">
                <a:solidFill>
                  <a:srgbClr val="FF0066"/>
                </a:solidFill>
                <a:latin typeface="Times New Roman" panose="02020603050405020304" pitchFamily="18" charset="0"/>
              </a:endParaRPr>
            </a:p>
          </p:txBody>
        </p:sp>
        <p:sp>
          <p:nvSpPr>
            <p:cNvPr id="515108" name="直接连接符 515107"/>
            <p:cNvSpPr/>
            <p:nvPr>
              <p:custDataLst>
                <p:tags r:id="rId35"/>
              </p:custDataLst>
            </p:nvPr>
          </p:nvSpPr>
          <p:spPr>
            <a:xfrm>
              <a:off x="5340" y="4016"/>
              <a:ext cx="900" cy="0"/>
            </a:xfrm>
            <a:prstGeom prst="line">
              <a:avLst/>
            </a:prstGeom>
            <a:ln w="9525" cap="flat" cmpd="sng">
              <a:solidFill>
                <a:srgbClr val="000000"/>
              </a:solidFill>
              <a:prstDash val="solid"/>
              <a:headEnd type="none" w="med" len="med"/>
              <a:tailEnd type="none" w="med" len="med"/>
            </a:ln>
          </p:spPr>
        </p:sp>
        <p:sp>
          <p:nvSpPr>
            <p:cNvPr id="515109" name="直接连接符 515108"/>
            <p:cNvSpPr/>
            <p:nvPr>
              <p:custDataLst>
                <p:tags r:id="rId36"/>
              </p:custDataLst>
            </p:nvPr>
          </p:nvSpPr>
          <p:spPr>
            <a:xfrm>
              <a:off x="6240" y="4016"/>
              <a:ext cx="1" cy="312"/>
            </a:xfrm>
            <a:prstGeom prst="line">
              <a:avLst/>
            </a:prstGeom>
            <a:ln w="9525" cap="flat" cmpd="sng">
              <a:solidFill>
                <a:srgbClr val="000000"/>
              </a:solidFill>
              <a:prstDash val="solid"/>
              <a:headEnd type="none" w="med" len="med"/>
              <a:tailEnd type="none" w="med" len="med"/>
            </a:ln>
          </p:spPr>
        </p:sp>
        <p:sp>
          <p:nvSpPr>
            <p:cNvPr id="515110" name="矩形 515109"/>
            <p:cNvSpPr/>
            <p:nvPr>
              <p:custDataLst>
                <p:tags r:id="rId37"/>
              </p:custDataLst>
            </p:nvPr>
          </p:nvSpPr>
          <p:spPr>
            <a:xfrm>
              <a:off x="5520" y="4328"/>
              <a:ext cx="1080" cy="468"/>
            </a:xfrm>
            <a:prstGeom prst="rect">
              <a:avLst/>
            </a:prstGeom>
            <a:solidFill>
              <a:srgbClr val="FFFFFF"/>
            </a:solidFill>
            <a:ln w="9525" cap="flat" cmpd="sng">
              <a:solidFill>
                <a:srgbClr val="000000"/>
              </a:solidFill>
              <a:prstDash val="solid"/>
              <a:miter/>
              <a:headEnd type="none" w="med" len="med"/>
              <a:tailEnd type="none" w="med" len="med"/>
            </a:ln>
          </p:spPr>
          <p:txBody>
            <a:bodyPr/>
            <a:p>
              <a:pPr algn="ctr" eaLnBrk="0" hangingPunct="0">
                <a:spcBef>
                  <a:spcPct val="0"/>
                </a:spcBef>
              </a:pPr>
              <a:r>
                <a:rPr lang="zh-CN" altLang="en-US" sz="1600" b="1" dirty="0">
                  <a:solidFill>
                    <a:schemeClr val="folHlink"/>
                  </a:solidFill>
                  <a:latin typeface="Times New Roman" panose="02020603050405020304" pitchFamily="18" charset="0"/>
                </a:rPr>
                <a:t>设区市</a:t>
              </a:r>
              <a:endParaRPr lang="zh-CN" altLang="en-US" sz="1600" b="1" dirty="0">
                <a:solidFill>
                  <a:schemeClr val="folHlink"/>
                </a:solidFill>
                <a:latin typeface="Times New Roman" panose="02020603050405020304" pitchFamily="18" charset="0"/>
              </a:endParaRPr>
            </a:p>
          </p:txBody>
        </p:sp>
        <p:sp>
          <p:nvSpPr>
            <p:cNvPr id="515111" name="直接连接符 515110"/>
            <p:cNvSpPr/>
            <p:nvPr>
              <p:custDataLst>
                <p:tags r:id="rId38"/>
              </p:custDataLst>
            </p:nvPr>
          </p:nvSpPr>
          <p:spPr>
            <a:xfrm>
              <a:off x="7320" y="3392"/>
              <a:ext cx="180" cy="1"/>
            </a:xfrm>
            <a:prstGeom prst="line">
              <a:avLst/>
            </a:prstGeom>
            <a:ln w="9525" cap="flat" cmpd="sng">
              <a:solidFill>
                <a:srgbClr val="000000"/>
              </a:solidFill>
              <a:prstDash val="solid"/>
              <a:headEnd type="none" w="med" len="med"/>
              <a:tailEnd type="none" w="med" len="med"/>
            </a:ln>
          </p:spPr>
        </p:sp>
        <p:sp>
          <p:nvSpPr>
            <p:cNvPr id="515112" name="直接连接符 515111"/>
            <p:cNvSpPr/>
            <p:nvPr>
              <p:custDataLst>
                <p:tags r:id="rId39"/>
              </p:custDataLst>
            </p:nvPr>
          </p:nvSpPr>
          <p:spPr>
            <a:xfrm>
              <a:off x="7500" y="3392"/>
              <a:ext cx="1" cy="2340"/>
            </a:xfrm>
            <a:prstGeom prst="line">
              <a:avLst/>
            </a:prstGeom>
            <a:ln w="9525" cap="flat" cmpd="sng">
              <a:solidFill>
                <a:srgbClr val="000000"/>
              </a:solidFill>
              <a:prstDash val="solid"/>
              <a:headEnd type="none" w="med" len="med"/>
              <a:tailEnd type="none" w="med" len="med"/>
            </a:ln>
          </p:spPr>
        </p:sp>
        <p:sp>
          <p:nvSpPr>
            <p:cNvPr id="515113" name="直接连接符 515112"/>
            <p:cNvSpPr/>
            <p:nvPr>
              <p:custDataLst>
                <p:tags r:id="rId40"/>
              </p:custDataLst>
            </p:nvPr>
          </p:nvSpPr>
          <p:spPr>
            <a:xfrm>
              <a:off x="6600" y="4640"/>
              <a:ext cx="180" cy="0"/>
            </a:xfrm>
            <a:prstGeom prst="line">
              <a:avLst/>
            </a:prstGeom>
            <a:ln w="9525" cap="flat" cmpd="sng">
              <a:solidFill>
                <a:srgbClr val="000000"/>
              </a:solidFill>
              <a:prstDash val="solid"/>
              <a:headEnd type="none" w="med" len="med"/>
              <a:tailEnd type="none" w="med" len="med"/>
            </a:ln>
          </p:spPr>
        </p:sp>
        <p:sp>
          <p:nvSpPr>
            <p:cNvPr id="515114" name="直接连接符 515113"/>
            <p:cNvSpPr/>
            <p:nvPr>
              <p:custDataLst>
                <p:tags r:id="rId41"/>
              </p:custDataLst>
            </p:nvPr>
          </p:nvSpPr>
          <p:spPr>
            <a:xfrm>
              <a:off x="6780" y="4640"/>
              <a:ext cx="0" cy="624"/>
            </a:xfrm>
            <a:prstGeom prst="line">
              <a:avLst/>
            </a:prstGeom>
            <a:ln w="9525" cap="flat" cmpd="sng">
              <a:solidFill>
                <a:srgbClr val="000000"/>
              </a:solidFill>
              <a:prstDash val="solid"/>
              <a:headEnd type="none" w="med" len="med"/>
              <a:tailEnd type="none" w="med" len="med"/>
            </a:ln>
          </p:spPr>
        </p:sp>
        <p:sp>
          <p:nvSpPr>
            <p:cNvPr id="515115" name="直接连接符 515114"/>
            <p:cNvSpPr/>
            <p:nvPr>
              <p:custDataLst>
                <p:tags r:id="rId42"/>
              </p:custDataLst>
            </p:nvPr>
          </p:nvSpPr>
          <p:spPr>
            <a:xfrm>
              <a:off x="6240" y="5264"/>
              <a:ext cx="1260" cy="1"/>
            </a:xfrm>
            <a:prstGeom prst="line">
              <a:avLst/>
            </a:prstGeom>
            <a:ln w="9525" cap="flat" cmpd="sng">
              <a:solidFill>
                <a:srgbClr val="000000"/>
              </a:solidFill>
              <a:prstDash val="solid"/>
              <a:headEnd type="none" w="med" len="med"/>
              <a:tailEnd type="none" w="med" len="med"/>
            </a:ln>
          </p:spPr>
        </p:sp>
        <p:sp>
          <p:nvSpPr>
            <p:cNvPr id="515116" name="直接连接符 515115"/>
            <p:cNvSpPr/>
            <p:nvPr>
              <p:custDataLst>
                <p:tags r:id="rId43"/>
              </p:custDataLst>
            </p:nvPr>
          </p:nvSpPr>
          <p:spPr>
            <a:xfrm>
              <a:off x="6240" y="5264"/>
              <a:ext cx="1" cy="468"/>
            </a:xfrm>
            <a:prstGeom prst="line">
              <a:avLst/>
            </a:prstGeom>
            <a:ln w="9525" cap="flat" cmpd="sng">
              <a:solidFill>
                <a:srgbClr val="000000"/>
              </a:solidFill>
              <a:prstDash val="solid"/>
              <a:headEnd type="none" w="med" len="med"/>
              <a:tailEnd type="none" w="med" len="med"/>
            </a:ln>
          </p:spPr>
        </p:sp>
        <p:sp>
          <p:nvSpPr>
            <p:cNvPr id="515117" name="矩形 515116"/>
            <p:cNvSpPr/>
            <p:nvPr>
              <p:custDataLst>
                <p:tags r:id="rId44"/>
              </p:custDataLst>
            </p:nvPr>
          </p:nvSpPr>
          <p:spPr>
            <a:xfrm>
              <a:off x="5880" y="5732"/>
              <a:ext cx="720" cy="468"/>
            </a:xfrm>
            <a:prstGeom prst="rect">
              <a:avLst/>
            </a:prstGeom>
            <a:solidFill>
              <a:srgbClr val="FFFFFF"/>
            </a:solidFill>
            <a:ln w="9525" cap="flat" cmpd="sng">
              <a:solidFill>
                <a:srgbClr val="000000"/>
              </a:solidFill>
              <a:prstDash val="solid"/>
              <a:miter/>
              <a:headEnd type="none" w="med" len="med"/>
              <a:tailEnd type="none" w="med" len="med"/>
            </a:ln>
          </p:spPr>
          <p:txBody>
            <a:bodyPr/>
            <a:p>
              <a:pPr algn="ctr" eaLnBrk="0" hangingPunct="0">
                <a:spcBef>
                  <a:spcPct val="0"/>
                </a:spcBef>
              </a:pPr>
              <a:r>
                <a:rPr lang="zh-CN" altLang="en-US" sz="1600" b="1" dirty="0">
                  <a:solidFill>
                    <a:srgbClr val="660066"/>
                  </a:solidFill>
                  <a:latin typeface="Times New Roman" panose="02020603050405020304" pitchFamily="18" charset="0"/>
                </a:rPr>
                <a:t>县</a:t>
              </a:r>
              <a:endParaRPr lang="zh-CN" altLang="en-US" sz="1600" b="1" dirty="0">
                <a:solidFill>
                  <a:srgbClr val="660066"/>
                </a:solidFill>
                <a:latin typeface="Times New Roman" panose="02020603050405020304" pitchFamily="18" charset="0"/>
              </a:endParaRPr>
            </a:p>
          </p:txBody>
        </p:sp>
        <p:sp>
          <p:nvSpPr>
            <p:cNvPr id="515118" name="矩形 515117"/>
            <p:cNvSpPr/>
            <p:nvPr>
              <p:custDataLst>
                <p:tags r:id="rId45"/>
              </p:custDataLst>
            </p:nvPr>
          </p:nvSpPr>
          <p:spPr>
            <a:xfrm>
              <a:off x="7140" y="5732"/>
              <a:ext cx="720" cy="468"/>
            </a:xfrm>
            <a:prstGeom prst="rect">
              <a:avLst/>
            </a:prstGeom>
            <a:solidFill>
              <a:srgbClr val="FFFFFF"/>
            </a:solidFill>
            <a:ln w="9525" cap="flat" cmpd="sng">
              <a:solidFill>
                <a:srgbClr val="000000"/>
              </a:solidFill>
              <a:prstDash val="solid"/>
              <a:miter/>
              <a:headEnd type="none" w="med" len="med"/>
              <a:tailEnd type="none" w="med" len="med"/>
            </a:ln>
          </p:spPr>
          <p:txBody>
            <a:bodyPr/>
            <a:p>
              <a:pPr algn="ctr" eaLnBrk="0" hangingPunct="0">
                <a:spcBef>
                  <a:spcPct val="0"/>
                </a:spcBef>
              </a:pPr>
              <a:r>
                <a:rPr lang="zh-CN" altLang="en-US" sz="1600" b="1" dirty="0">
                  <a:solidFill>
                    <a:srgbClr val="660066"/>
                  </a:solidFill>
                  <a:latin typeface="Times New Roman" panose="02020603050405020304" pitchFamily="18" charset="0"/>
                </a:rPr>
                <a:t>区</a:t>
              </a:r>
              <a:endParaRPr lang="zh-CN" altLang="en-US" sz="1600" b="1" dirty="0">
                <a:solidFill>
                  <a:srgbClr val="660066"/>
                </a:solidFill>
                <a:latin typeface="Times New Roman" panose="02020603050405020304" pitchFamily="18" charset="0"/>
              </a:endParaRPr>
            </a:p>
          </p:txBody>
        </p:sp>
        <p:sp>
          <p:nvSpPr>
            <p:cNvPr id="515119" name="直接连接符 515118"/>
            <p:cNvSpPr/>
            <p:nvPr>
              <p:custDataLst>
                <p:tags r:id="rId46"/>
              </p:custDataLst>
            </p:nvPr>
          </p:nvSpPr>
          <p:spPr>
            <a:xfrm>
              <a:off x="5520" y="5888"/>
              <a:ext cx="1" cy="469"/>
            </a:xfrm>
            <a:prstGeom prst="line">
              <a:avLst/>
            </a:prstGeom>
            <a:ln w="9525" cap="flat" cmpd="sng">
              <a:solidFill>
                <a:srgbClr val="000000"/>
              </a:solidFill>
              <a:prstDash val="solid"/>
              <a:headEnd type="none" w="med" len="med"/>
              <a:tailEnd type="none" w="med" len="med"/>
            </a:ln>
          </p:spPr>
        </p:sp>
        <p:sp>
          <p:nvSpPr>
            <p:cNvPr id="515120" name="直接连接符 515119"/>
            <p:cNvSpPr/>
            <p:nvPr>
              <p:custDataLst>
                <p:tags r:id="rId47"/>
              </p:custDataLst>
            </p:nvPr>
          </p:nvSpPr>
          <p:spPr>
            <a:xfrm>
              <a:off x="6600" y="5888"/>
              <a:ext cx="180" cy="1"/>
            </a:xfrm>
            <a:prstGeom prst="line">
              <a:avLst/>
            </a:prstGeom>
            <a:ln w="9525" cap="flat" cmpd="sng">
              <a:solidFill>
                <a:srgbClr val="000000"/>
              </a:solidFill>
              <a:prstDash val="solid"/>
              <a:headEnd type="none" w="med" len="med"/>
              <a:tailEnd type="none" w="med" len="med"/>
            </a:ln>
          </p:spPr>
        </p:sp>
        <p:sp>
          <p:nvSpPr>
            <p:cNvPr id="515121" name="直接连接符 515120"/>
            <p:cNvSpPr/>
            <p:nvPr>
              <p:custDataLst>
                <p:tags r:id="rId48"/>
              </p:custDataLst>
            </p:nvPr>
          </p:nvSpPr>
          <p:spPr>
            <a:xfrm flipV="1">
              <a:off x="6960" y="5888"/>
              <a:ext cx="0" cy="468"/>
            </a:xfrm>
            <a:prstGeom prst="line">
              <a:avLst/>
            </a:prstGeom>
            <a:ln w="9525" cap="flat" cmpd="sng">
              <a:solidFill>
                <a:srgbClr val="000000"/>
              </a:solidFill>
              <a:prstDash val="solid"/>
              <a:headEnd type="none" w="med" len="med"/>
              <a:tailEnd type="none" w="med" len="med"/>
            </a:ln>
          </p:spPr>
        </p:sp>
        <p:sp>
          <p:nvSpPr>
            <p:cNvPr id="515122" name="直接连接符 515121"/>
            <p:cNvSpPr/>
            <p:nvPr>
              <p:custDataLst>
                <p:tags r:id="rId49"/>
              </p:custDataLst>
            </p:nvPr>
          </p:nvSpPr>
          <p:spPr>
            <a:xfrm>
              <a:off x="6960" y="5888"/>
              <a:ext cx="180" cy="0"/>
            </a:xfrm>
            <a:prstGeom prst="line">
              <a:avLst/>
            </a:prstGeom>
            <a:ln w="9525" cap="flat" cmpd="sng">
              <a:solidFill>
                <a:srgbClr val="000000"/>
              </a:solidFill>
              <a:prstDash val="solid"/>
              <a:headEnd type="none" w="med" len="med"/>
              <a:tailEnd type="none" w="med" len="med"/>
            </a:ln>
          </p:spPr>
        </p:sp>
        <p:sp>
          <p:nvSpPr>
            <p:cNvPr id="515123" name="直接连接符 515122"/>
            <p:cNvSpPr/>
            <p:nvPr>
              <p:custDataLst>
                <p:tags r:id="rId50"/>
              </p:custDataLst>
            </p:nvPr>
          </p:nvSpPr>
          <p:spPr>
            <a:xfrm>
              <a:off x="7860" y="5888"/>
              <a:ext cx="180" cy="0"/>
            </a:xfrm>
            <a:prstGeom prst="line">
              <a:avLst/>
            </a:prstGeom>
            <a:ln w="9525" cap="flat" cmpd="sng">
              <a:solidFill>
                <a:srgbClr val="000000"/>
              </a:solidFill>
              <a:prstDash val="solid"/>
              <a:headEnd type="none" w="med" len="med"/>
              <a:tailEnd type="none" w="med" len="med"/>
            </a:ln>
          </p:spPr>
        </p:sp>
        <p:sp>
          <p:nvSpPr>
            <p:cNvPr id="515124" name="直接连接符 515123"/>
            <p:cNvSpPr/>
            <p:nvPr>
              <p:custDataLst>
                <p:tags r:id="rId51"/>
              </p:custDataLst>
            </p:nvPr>
          </p:nvSpPr>
          <p:spPr>
            <a:xfrm>
              <a:off x="8040" y="5888"/>
              <a:ext cx="0" cy="1092"/>
            </a:xfrm>
            <a:prstGeom prst="line">
              <a:avLst/>
            </a:prstGeom>
            <a:ln w="9525" cap="flat" cmpd="sng">
              <a:solidFill>
                <a:srgbClr val="000000"/>
              </a:solidFill>
              <a:prstDash val="solid"/>
              <a:headEnd type="none" w="med" len="med"/>
              <a:tailEnd type="none" w="med" len="med"/>
            </a:ln>
          </p:spPr>
        </p:sp>
        <p:sp>
          <p:nvSpPr>
            <p:cNvPr id="515125" name="直接连接符 515124"/>
            <p:cNvSpPr/>
            <p:nvPr>
              <p:custDataLst>
                <p:tags r:id="rId52"/>
              </p:custDataLst>
            </p:nvPr>
          </p:nvSpPr>
          <p:spPr>
            <a:xfrm>
              <a:off x="6779" y="6356"/>
              <a:ext cx="1" cy="624"/>
            </a:xfrm>
            <a:prstGeom prst="line">
              <a:avLst/>
            </a:prstGeom>
            <a:ln w="9525" cap="flat" cmpd="sng">
              <a:solidFill>
                <a:srgbClr val="000000"/>
              </a:solidFill>
              <a:prstDash val="solid"/>
              <a:headEnd type="none" w="med" len="med"/>
              <a:tailEnd type="none" w="med" len="med"/>
            </a:ln>
          </p:spPr>
        </p:sp>
        <p:sp>
          <p:nvSpPr>
            <p:cNvPr id="515126" name="矩形 515125"/>
            <p:cNvSpPr/>
            <p:nvPr>
              <p:custDataLst>
                <p:tags r:id="rId53"/>
              </p:custDataLst>
            </p:nvPr>
          </p:nvSpPr>
          <p:spPr>
            <a:xfrm>
              <a:off x="6240" y="6980"/>
              <a:ext cx="900" cy="468"/>
            </a:xfrm>
            <a:prstGeom prst="rect">
              <a:avLst/>
            </a:prstGeom>
            <a:solidFill>
              <a:srgbClr val="FFFFFF"/>
            </a:solidFill>
            <a:ln w="9525" cap="flat" cmpd="sng">
              <a:solidFill>
                <a:srgbClr val="000000"/>
              </a:solidFill>
              <a:prstDash val="solid"/>
              <a:miter/>
              <a:headEnd type="none" w="med" len="med"/>
              <a:tailEnd type="none" w="med" len="med"/>
            </a:ln>
          </p:spPr>
          <p:txBody>
            <a:bodyPr/>
            <a:p>
              <a:pPr algn="ctr" eaLnBrk="0" hangingPunct="0">
                <a:spcBef>
                  <a:spcPct val="0"/>
                </a:spcBef>
              </a:pPr>
              <a:r>
                <a:rPr lang="zh-CN" altLang="en-US" sz="1600" b="1" dirty="0">
                  <a:solidFill>
                    <a:srgbClr val="00FF00"/>
                  </a:solidFill>
                  <a:latin typeface="Times New Roman" panose="02020603050405020304" pitchFamily="18" charset="0"/>
                </a:rPr>
                <a:t>乡</a:t>
              </a:r>
              <a:endParaRPr lang="zh-CN" altLang="en-US" sz="1600" b="1" dirty="0">
                <a:solidFill>
                  <a:srgbClr val="00FF00"/>
                </a:solidFill>
                <a:latin typeface="Times New Roman" panose="02020603050405020304" pitchFamily="18" charset="0"/>
              </a:endParaRPr>
            </a:p>
          </p:txBody>
        </p:sp>
        <p:sp>
          <p:nvSpPr>
            <p:cNvPr id="515127" name="矩形 515126"/>
            <p:cNvSpPr/>
            <p:nvPr>
              <p:custDataLst>
                <p:tags r:id="rId54"/>
              </p:custDataLst>
            </p:nvPr>
          </p:nvSpPr>
          <p:spPr>
            <a:xfrm>
              <a:off x="7680" y="6980"/>
              <a:ext cx="900" cy="468"/>
            </a:xfrm>
            <a:prstGeom prst="rect">
              <a:avLst/>
            </a:prstGeom>
            <a:solidFill>
              <a:srgbClr val="FFFFFF"/>
            </a:solidFill>
            <a:ln w="9525" cap="flat" cmpd="sng">
              <a:solidFill>
                <a:srgbClr val="000000"/>
              </a:solidFill>
              <a:prstDash val="solid"/>
              <a:miter/>
              <a:headEnd type="none" w="med" len="med"/>
              <a:tailEnd type="none" w="med" len="med"/>
            </a:ln>
          </p:spPr>
          <p:txBody>
            <a:bodyPr/>
            <a:p>
              <a:pPr algn="ctr" eaLnBrk="0" hangingPunct="0">
                <a:spcBef>
                  <a:spcPct val="0"/>
                </a:spcBef>
              </a:pPr>
              <a:r>
                <a:rPr lang="zh-CN" altLang="en-US" sz="1600" b="1" dirty="0">
                  <a:solidFill>
                    <a:srgbClr val="00FF00"/>
                  </a:solidFill>
                  <a:latin typeface="Times New Roman" panose="02020603050405020304" pitchFamily="18" charset="0"/>
                </a:rPr>
                <a:t>街道</a:t>
              </a:r>
              <a:endParaRPr lang="zh-CN" altLang="en-US" sz="1600" b="1" dirty="0">
                <a:solidFill>
                  <a:srgbClr val="00FF00"/>
                </a:solidFill>
                <a:latin typeface="Times New Roman" panose="02020603050405020304" pitchFamily="18" charset="0"/>
              </a:endParaRPr>
            </a:p>
            <a:p>
              <a:pPr algn="just" eaLnBrk="0" hangingPunct="0">
                <a:spcBef>
                  <a:spcPct val="0"/>
                </a:spcBef>
              </a:pPr>
              <a:endParaRPr lang="zh-CN" altLang="en-US" sz="1000" dirty="0">
                <a:latin typeface="Times New Roman" panose="02020603050405020304" pitchFamily="18" charset="0"/>
              </a:endParaRPr>
            </a:p>
          </p:txBody>
        </p:sp>
        <p:sp>
          <p:nvSpPr>
            <p:cNvPr id="515128" name="矩形 515127"/>
            <p:cNvSpPr/>
            <p:nvPr>
              <p:custDataLst>
                <p:tags r:id="rId55"/>
              </p:custDataLst>
            </p:nvPr>
          </p:nvSpPr>
          <p:spPr>
            <a:xfrm>
              <a:off x="3900" y="7916"/>
              <a:ext cx="1080" cy="468"/>
            </a:xfrm>
            <a:prstGeom prst="rect">
              <a:avLst/>
            </a:prstGeom>
            <a:solidFill>
              <a:srgbClr val="FFFFFF"/>
            </a:solidFill>
            <a:ln w="9525" cap="flat" cmpd="sng">
              <a:solidFill>
                <a:srgbClr val="000000"/>
              </a:solidFill>
              <a:prstDash val="solid"/>
              <a:miter/>
              <a:headEnd type="none" w="med" len="med"/>
              <a:tailEnd type="none" w="med" len="med"/>
            </a:ln>
          </p:spPr>
          <p:txBody>
            <a:bodyPr/>
            <a:p>
              <a:pPr algn="ctr" eaLnBrk="0" hangingPunct="0">
                <a:spcBef>
                  <a:spcPct val="0"/>
                </a:spcBef>
              </a:pPr>
              <a:r>
                <a:rPr lang="zh-CN" altLang="en-US" sz="1600" b="1" dirty="0">
                  <a:latin typeface="Times New Roman" panose="02020603050405020304" pitchFamily="18" charset="0"/>
                </a:rPr>
                <a:t>村委会</a:t>
              </a:r>
              <a:endParaRPr lang="zh-CN" altLang="en-US" sz="1600" b="1" dirty="0">
                <a:latin typeface="Times New Roman" panose="02020603050405020304" pitchFamily="18" charset="0"/>
              </a:endParaRPr>
            </a:p>
          </p:txBody>
        </p:sp>
        <p:sp>
          <p:nvSpPr>
            <p:cNvPr id="515129" name="直接连接符 515128"/>
            <p:cNvSpPr/>
            <p:nvPr>
              <p:custDataLst>
                <p:tags r:id="rId56"/>
              </p:custDataLst>
            </p:nvPr>
          </p:nvSpPr>
          <p:spPr>
            <a:xfrm>
              <a:off x="4980" y="7448"/>
              <a:ext cx="1" cy="312"/>
            </a:xfrm>
            <a:prstGeom prst="line">
              <a:avLst/>
            </a:prstGeom>
            <a:ln w="9525" cap="flat" cmpd="sng">
              <a:solidFill>
                <a:srgbClr val="000000"/>
              </a:solidFill>
              <a:prstDash val="solid"/>
              <a:headEnd type="none" w="med" len="med"/>
              <a:tailEnd type="none" w="med" len="med"/>
            </a:ln>
          </p:spPr>
        </p:sp>
        <p:sp>
          <p:nvSpPr>
            <p:cNvPr id="515130" name="直接连接符 515129"/>
            <p:cNvSpPr/>
            <p:nvPr>
              <p:custDataLst>
                <p:tags r:id="rId57"/>
              </p:custDataLst>
            </p:nvPr>
          </p:nvSpPr>
          <p:spPr>
            <a:xfrm flipH="1">
              <a:off x="4620" y="7760"/>
              <a:ext cx="720" cy="1"/>
            </a:xfrm>
            <a:prstGeom prst="line">
              <a:avLst/>
            </a:prstGeom>
            <a:ln w="9525" cap="flat" cmpd="sng">
              <a:solidFill>
                <a:srgbClr val="000000"/>
              </a:solidFill>
              <a:prstDash val="solid"/>
              <a:headEnd type="none" w="med" len="med"/>
              <a:tailEnd type="none" w="med" len="med"/>
            </a:ln>
          </p:spPr>
        </p:sp>
        <p:sp>
          <p:nvSpPr>
            <p:cNvPr id="515131" name="直接连接符 515130"/>
            <p:cNvSpPr/>
            <p:nvPr>
              <p:custDataLst>
                <p:tags r:id="rId58"/>
              </p:custDataLst>
            </p:nvPr>
          </p:nvSpPr>
          <p:spPr>
            <a:xfrm>
              <a:off x="5340" y="7760"/>
              <a:ext cx="1" cy="156"/>
            </a:xfrm>
            <a:prstGeom prst="line">
              <a:avLst/>
            </a:prstGeom>
            <a:ln w="9525" cap="flat" cmpd="sng">
              <a:solidFill>
                <a:srgbClr val="000000"/>
              </a:solidFill>
              <a:prstDash val="solid"/>
              <a:headEnd type="none" w="med" len="med"/>
              <a:tailEnd type="none" w="med" len="med"/>
            </a:ln>
          </p:spPr>
        </p:sp>
        <p:sp>
          <p:nvSpPr>
            <p:cNvPr id="515132" name="直接连接符 515131"/>
            <p:cNvSpPr/>
            <p:nvPr>
              <p:custDataLst>
                <p:tags r:id="rId59"/>
              </p:custDataLst>
            </p:nvPr>
          </p:nvSpPr>
          <p:spPr>
            <a:xfrm>
              <a:off x="4620" y="7760"/>
              <a:ext cx="1" cy="156"/>
            </a:xfrm>
            <a:prstGeom prst="line">
              <a:avLst/>
            </a:prstGeom>
            <a:ln w="9525" cap="flat" cmpd="sng">
              <a:solidFill>
                <a:srgbClr val="000000"/>
              </a:solidFill>
              <a:prstDash val="solid"/>
              <a:headEnd type="none" w="med" len="med"/>
              <a:tailEnd type="none" w="med" len="med"/>
            </a:ln>
          </p:spPr>
        </p:sp>
        <p:sp>
          <p:nvSpPr>
            <p:cNvPr id="515133" name="直接连接符 515132"/>
            <p:cNvSpPr/>
            <p:nvPr>
              <p:custDataLst>
                <p:tags r:id="rId60"/>
              </p:custDataLst>
            </p:nvPr>
          </p:nvSpPr>
          <p:spPr>
            <a:xfrm>
              <a:off x="6779" y="7448"/>
              <a:ext cx="1" cy="468"/>
            </a:xfrm>
            <a:prstGeom prst="line">
              <a:avLst/>
            </a:prstGeom>
            <a:ln w="9525" cap="flat" cmpd="sng">
              <a:solidFill>
                <a:srgbClr val="000000"/>
              </a:solidFill>
              <a:prstDash val="solid"/>
              <a:headEnd type="none" w="med" len="med"/>
              <a:tailEnd type="none" w="med" len="med"/>
            </a:ln>
          </p:spPr>
        </p:sp>
        <p:sp>
          <p:nvSpPr>
            <p:cNvPr id="515134" name="直接连接符 515133"/>
            <p:cNvSpPr/>
            <p:nvPr>
              <p:custDataLst>
                <p:tags r:id="rId61"/>
              </p:custDataLst>
            </p:nvPr>
          </p:nvSpPr>
          <p:spPr>
            <a:xfrm>
              <a:off x="8040" y="7448"/>
              <a:ext cx="1" cy="468"/>
            </a:xfrm>
            <a:prstGeom prst="line">
              <a:avLst/>
            </a:prstGeom>
            <a:ln w="9525" cap="flat" cmpd="sng">
              <a:solidFill>
                <a:srgbClr val="000000"/>
              </a:solidFill>
              <a:prstDash val="solid"/>
              <a:headEnd type="none" w="med" len="med"/>
              <a:tailEnd type="none" w="med" len="med"/>
            </a:ln>
          </p:spPr>
        </p:sp>
        <p:sp>
          <p:nvSpPr>
            <p:cNvPr id="515135" name="矩形 515134"/>
            <p:cNvSpPr/>
            <p:nvPr>
              <p:custDataLst>
                <p:tags r:id="rId62"/>
              </p:custDataLst>
            </p:nvPr>
          </p:nvSpPr>
          <p:spPr>
            <a:xfrm>
              <a:off x="6420" y="7916"/>
              <a:ext cx="1080" cy="468"/>
            </a:xfrm>
            <a:prstGeom prst="rect">
              <a:avLst/>
            </a:prstGeom>
            <a:solidFill>
              <a:srgbClr val="FFFFFF"/>
            </a:solidFill>
            <a:ln w="9525" cap="flat" cmpd="sng">
              <a:solidFill>
                <a:srgbClr val="000000"/>
              </a:solidFill>
              <a:prstDash val="solid"/>
              <a:miter/>
              <a:headEnd type="none" w="med" len="med"/>
              <a:tailEnd type="none" w="med" len="med"/>
            </a:ln>
          </p:spPr>
          <p:txBody>
            <a:bodyPr/>
            <a:p>
              <a:pPr algn="ctr" eaLnBrk="0" hangingPunct="0">
                <a:spcBef>
                  <a:spcPct val="0"/>
                </a:spcBef>
              </a:pPr>
              <a:r>
                <a:rPr lang="zh-CN" altLang="en-US" sz="1600" b="1" dirty="0">
                  <a:latin typeface="Times New Roman" panose="02020603050405020304" pitchFamily="18" charset="0"/>
                </a:rPr>
                <a:t>村委会</a:t>
              </a:r>
              <a:endParaRPr lang="zh-CN" altLang="en-US" sz="1600" b="1" dirty="0">
                <a:latin typeface="Times New Roman" panose="02020603050405020304" pitchFamily="18" charset="0"/>
              </a:endParaRPr>
            </a:p>
          </p:txBody>
        </p:sp>
        <p:sp>
          <p:nvSpPr>
            <p:cNvPr id="515136" name="矩形 515135"/>
            <p:cNvSpPr/>
            <p:nvPr>
              <p:custDataLst>
                <p:tags r:id="rId63"/>
              </p:custDataLst>
            </p:nvPr>
          </p:nvSpPr>
          <p:spPr>
            <a:xfrm>
              <a:off x="5160" y="7916"/>
              <a:ext cx="1080" cy="468"/>
            </a:xfrm>
            <a:prstGeom prst="rect">
              <a:avLst/>
            </a:prstGeom>
            <a:solidFill>
              <a:srgbClr val="FFFFFF"/>
            </a:solidFill>
            <a:ln w="9525" cap="flat" cmpd="sng">
              <a:solidFill>
                <a:srgbClr val="000000"/>
              </a:solidFill>
              <a:prstDash val="solid"/>
              <a:miter/>
              <a:headEnd type="none" w="med" len="med"/>
              <a:tailEnd type="none" w="med" len="med"/>
            </a:ln>
          </p:spPr>
          <p:txBody>
            <a:bodyPr/>
            <a:p>
              <a:pPr algn="ctr" eaLnBrk="0" hangingPunct="0">
                <a:spcBef>
                  <a:spcPct val="0"/>
                </a:spcBef>
              </a:pPr>
              <a:r>
                <a:rPr lang="zh-CN" altLang="en-US" sz="1600" b="1" dirty="0">
                  <a:latin typeface="Times New Roman" panose="02020603050405020304" pitchFamily="18" charset="0"/>
                </a:rPr>
                <a:t>居委会</a:t>
              </a:r>
              <a:endParaRPr lang="zh-CN" altLang="en-US" sz="1600" b="1" dirty="0">
                <a:latin typeface="Times New Roman" panose="02020603050405020304" pitchFamily="18" charset="0"/>
              </a:endParaRPr>
            </a:p>
          </p:txBody>
        </p:sp>
        <p:sp>
          <p:nvSpPr>
            <p:cNvPr id="515137" name="矩形 515136"/>
            <p:cNvSpPr/>
            <p:nvPr>
              <p:custDataLst>
                <p:tags r:id="rId64"/>
              </p:custDataLst>
            </p:nvPr>
          </p:nvSpPr>
          <p:spPr>
            <a:xfrm>
              <a:off x="7680" y="7916"/>
              <a:ext cx="1080" cy="468"/>
            </a:xfrm>
            <a:prstGeom prst="rect">
              <a:avLst/>
            </a:prstGeom>
            <a:solidFill>
              <a:srgbClr val="FFFFFF"/>
            </a:solidFill>
            <a:ln w="9525" cap="flat" cmpd="sng">
              <a:solidFill>
                <a:srgbClr val="000000"/>
              </a:solidFill>
              <a:prstDash val="solid"/>
              <a:miter/>
              <a:headEnd type="none" w="med" len="med"/>
              <a:tailEnd type="none" w="med" len="med"/>
            </a:ln>
          </p:spPr>
          <p:txBody>
            <a:bodyPr/>
            <a:p>
              <a:pPr algn="ctr" eaLnBrk="0" hangingPunct="0">
                <a:spcBef>
                  <a:spcPct val="0"/>
                </a:spcBef>
              </a:pPr>
              <a:r>
                <a:rPr lang="zh-CN" altLang="en-US" sz="1600" b="1" dirty="0">
                  <a:latin typeface="Times New Roman" panose="02020603050405020304" pitchFamily="18" charset="0"/>
                </a:rPr>
                <a:t>居委会</a:t>
              </a:r>
              <a:endParaRPr lang="zh-CN" altLang="en-US" sz="1600" b="1" dirty="0">
                <a:latin typeface="Times New Roman" panose="02020603050405020304" pitchFamily="18" charset="0"/>
              </a:endParaRPr>
            </a:p>
          </p:txBody>
        </p:sp>
        <p:sp>
          <p:nvSpPr>
            <p:cNvPr id="515138" name="直接连接符 515137"/>
            <p:cNvSpPr/>
            <p:nvPr>
              <p:custDataLst>
                <p:tags r:id="rId65"/>
              </p:custDataLst>
            </p:nvPr>
          </p:nvSpPr>
          <p:spPr>
            <a:xfrm>
              <a:off x="5220" y="3392"/>
              <a:ext cx="1" cy="624"/>
            </a:xfrm>
            <a:prstGeom prst="line">
              <a:avLst/>
            </a:prstGeom>
            <a:ln w="9525" cap="flat" cmpd="sng">
              <a:solidFill>
                <a:srgbClr val="000000"/>
              </a:solidFill>
              <a:prstDash val="solid"/>
              <a:headEnd type="none" w="med" len="med"/>
              <a:tailEnd type="none" w="med" len="med"/>
            </a:ln>
          </p:spPr>
        </p:sp>
        <p:sp>
          <p:nvSpPr>
            <p:cNvPr id="515139" name="直接连接符 515138"/>
            <p:cNvSpPr/>
            <p:nvPr>
              <p:custDataLst>
                <p:tags r:id="rId66"/>
              </p:custDataLst>
            </p:nvPr>
          </p:nvSpPr>
          <p:spPr>
            <a:xfrm>
              <a:off x="5400" y="2300"/>
              <a:ext cx="0" cy="468"/>
            </a:xfrm>
            <a:prstGeom prst="line">
              <a:avLst/>
            </a:prstGeom>
            <a:ln w="9525" cap="flat" cmpd="sng">
              <a:solidFill>
                <a:srgbClr val="000000"/>
              </a:solidFill>
              <a:prstDash val="solid"/>
              <a:headEnd type="none" w="med" len="med"/>
              <a:tailEnd type="none" w="med" len="med"/>
            </a:ln>
          </p:spPr>
        </p:sp>
      </p:gr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 6. 2000年“五普”统计口径 </a:t>
            </a:r>
            <a:endParaRPr kumimoji="0"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graphicFrame>
        <p:nvGraphicFramePr>
          <p:cNvPr id="516099" name="表格 516098"/>
          <p:cNvGraphicFramePr/>
          <p:nvPr>
            <p:custDataLst>
              <p:tags r:id="rId3"/>
            </p:custDataLst>
          </p:nvPr>
        </p:nvGraphicFramePr>
        <p:xfrm>
          <a:off x="457200" y="962660"/>
          <a:ext cx="8305800" cy="5727700"/>
        </p:xfrm>
        <a:graphic>
          <a:graphicData uri="http://schemas.openxmlformats.org/drawingml/2006/table">
            <a:tbl>
              <a:tblPr/>
              <a:tblGrid>
                <a:gridCol w="1219200"/>
                <a:gridCol w="7086600"/>
              </a:tblGrid>
              <a:tr h="546100">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zh-CN" altLang="en-US" dirty="0">
                          <a:latin typeface="黑体" panose="02010609060101010101" pitchFamily="49" charset="-122"/>
                          <a:ea typeface="黑体" panose="02010609060101010101" pitchFamily="49" charset="-122"/>
                        </a:rPr>
                        <a:t>代码</a:t>
                      </a:r>
                      <a:endParaRPr lang="zh-CN" altLang="en-US">
                        <a:latin typeface="黑体" panose="02010609060101010101" pitchFamily="49" charset="-122"/>
                        <a:ea typeface="黑体" panose="02010609060101010101" pitchFamily="49"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zh-CN" altLang="en-US" dirty="0">
                          <a:latin typeface="黑体" panose="02010609060101010101" pitchFamily="49" charset="-122"/>
                          <a:ea typeface="黑体" panose="02010609060101010101" pitchFamily="49" charset="-122"/>
                        </a:rPr>
                        <a:t>分       类</a:t>
                      </a:r>
                      <a:endParaRPr lang="zh-CN" altLang="en-US">
                        <a:latin typeface="黑体" panose="02010609060101010101" pitchFamily="49" charset="-122"/>
                        <a:ea typeface="黑体" panose="02010609060101010101" pitchFamily="49"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7525">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en-US" altLang="zh-CN" b="1">
                          <a:solidFill>
                            <a:schemeClr val="hlink"/>
                          </a:solidFill>
                          <a:latin typeface="楷体_GB2312" pitchFamily="49" charset="-122"/>
                          <a:ea typeface="楷体_GB2312" pitchFamily="49" charset="-122"/>
                        </a:rPr>
                        <a:t>100</a:t>
                      </a:r>
                      <a:endParaRPr lang="zh-CN" altLang="en-US" b="1">
                        <a:solidFill>
                          <a:schemeClr val="hlink"/>
                        </a:solidFill>
                        <a:latin typeface="楷体_GB2312" pitchFamily="49" charset="-122"/>
                        <a:ea typeface="楷体_GB2312" pitchFamily="49"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buNone/>
                      </a:pPr>
                      <a:r>
                        <a:rPr lang="zh-CN" altLang="en-US" b="1" dirty="0">
                          <a:solidFill>
                            <a:schemeClr val="hlink"/>
                          </a:solidFill>
                          <a:latin typeface="楷体_GB2312" pitchFamily="49" charset="-122"/>
                          <a:ea typeface="楷体_GB2312" pitchFamily="49" charset="-122"/>
                        </a:rPr>
                        <a:t>城镇</a:t>
                      </a:r>
                      <a:endParaRPr lang="zh-CN" altLang="en-US" b="1">
                        <a:solidFill>
                          <a:schemeClr val="hlink"/>
                        </a:solidFill>
                        <a:latin typeface="楷体_GB2312" pitchFamily="49" charset="-122"/>
                        <a:ea typeface="楷体_GB2312" pitchFamily="49"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8160">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en-US" altLang="zh-CN" b="1">
                          <a:latin typeface="宋体" panose="02010600030101010101" pitchFamily="2" charset="-122"/>
                        </a:rPr>
                        <a:t>110</a:t>
                      </a:r>
                      <a:endParaRPr lang="zh-CN" altLang="en-US" b="1">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buNone/>
                      </a:pPr>
                      <a:r>
                        <a:rPr lang="en-US" altLang="zh-CN" b="1">
                          <a:solidFill>
                            <a:srgbClr val="660066"/>
                          </a:solidFill>
                          <a:latin typeface="宋体" panose="02010600030101010101" pitchFamily="2" charset="-122"/>
                        </a:rPr>
                        <a:t>  </a:t>
                      </a:r>
                      <a:r>
                        <a:rPr lang="zh-CN" altLang="en-US" b="1" dirty="0">
                          <a:latin typeface="宋体" panose="02010600030101010101" pitchFamily="2" charset="-122"/>
                        </a:rPr>
                        <a:t>城市</a:t>
                      </a:r>
                      <a:endParaRPr lang="zh-CN" altLang="en-US" b="1">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7525">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en-US" altLang="zh-CN"/>
                        <a:t>111</a:t>
                      </a:r>
                      <a:endParaRPr lang="zh-CN" altLang="en-US"/>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buNone/>
                      </a:pPr>
                      <a:r>
                        <a:rPr lang="en-US" altLang="zh-CN" b="1" dirty="0">
                          <a:latin typeface="宋体" panose="02010600030101010101" pitchFamily="2" charset="-122"/>
                        </a:rPr>
                        <a:t>    </a:t>
                      </a:r>
                      <a:r>
                        <a:rPr lang="zh-CN" altLang="en-US" b="1" dirty="0">
                          <a:latin typeface="宋体" panose="02010600030101010101" pitchFamily="2" charset="-122"/>
                        </a:rPr>
                        <a:t>设区市的市区 </a:t>
                      </a:r>
                      <a:endParaRPr lang="zh-CN" altLang="en-US" b="1">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7525">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en-US" altLang="zh-CN"/>
                        <a:t>112</a:t>
                      </a:r>
                      <a:endParaRPr lang="zh-CN" altLang="en-US"/>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buNone/>
                      </a:pPr>
                      <a:r>
                        <a:rPr lang="en-US" altLang="zh-CN" b="1" dirty="0">
                          <a:latin typeface="宋体" panose="02010600030101010101" pitchFamily="2" charset="-122"/>
                        </a:rPr>
                        <a:t>    </a:t>
                      </a:r>
                      <a:r>
                        <a:rPr lang="zh-CN" altLang="en-US" b="1" dirty="0">
                          <a:latin typeface="宋体" panose="02010600030101010101" pitchFamily="2" charset="-122"/>
                        </a:rPr>
                        <a:t>不设区市的市区 </a:t>
                      </a:r>
                      <a:endParaRPr lang="zh-CN" altLang="en-US" b="1">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7525">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en-US" altLang="zh-CN" b="1">
                          <a:latin typeface="宋体" panose="02010600030101010101" pitchFamily="2" charset="-122"/>
                        </a:rPr>
                        <a:t>120</a:t>
                      </a:r>
                      <a:endParaRPr lang="zh-CN" altLang="en-US" b="1">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buNone/>
                      </a:pPr>
                      <a:r>
                        <a:rPr lang="en-US" altLang="zh-CN" b="1">
                          <a:solidFill>
                            <a:srgbClr val="660066"/>
                          </a:solidFill>
                          <a:latin typeface="宋体" panose="02010600030101010101" pitchFamily="2" charset="-122"/>
                        </a:rPr>
                        <a:t>  </a:t>
                      </a:r>
                      <a:r>
                        <a:rPr lang="zh-CN" altLang="en-US" b="1">
                          <a:latin typeface="宋体" panose="02010600030101010101" pitchFamily="2" charset="-122"/>
                        </a:rPr>
                        <a:t>镇</a:t>
                      </a:r>
                      <a:endParaRPr lang="zh-CN" altLang="en-US" b="1">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7525">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en-US" altLang="zh-CN"/>
                        <a:t>121</a:t>
                      </a:r>
                      <a:endParaRPr lang="zh-CN" altLang="en-US"/>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buNone/>
                      </a:pPr>
                      <a:r>
                        <a:rPr lang="en-US" altLang="zh-CN" b="1" dirty="0">
                          <a:latin typeface="宋体" panose="02010600030101010101" pitchFamily="2" charset="-122"/>
                        </a:rPr>
                        <a:t>    </a:t>
                      </a:r>
                      <a:r>
                        <a:rPr lang="zh-CN" altLang="en-US" b="1" dirty="0">
                          <a:latin typeface="宋体" panose="02010600030101010101" pitchFamily="2" charset="-122"/>
                        </a:rPr>
                        <a:t>县及县以上人民政府所在建制镇的镇区 </a:t>
                      </a:r>
                      <a:endParaRPr lang="zh-CN" altLang="en-US" b="1">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7525">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en-US" altLang="zh-CN"/>
                        <a:t>122</a:t>
                      </a:r>
                      <a:endParaRPr lang="zh-CN" altLang="en-US"/>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buNone/>
                      </a:pPr>
                      <a:r>
                        <a:rPr lang="en-US" altLang="zh-CN" b="1" dirty="0">
                          <a:latin typeface="宋体" panose="02010600030101010101" pitchFamily="2" charset="-122"/>
                        </a:rPr>
                        <a:t>    </a:t>
                      </a:r>
                      <a:r>
                        <a:rPr lang="zh-CN" altLang="en-US" b="1" dirty="0">
                          <a:latin typeface="宋体" panose="02010600030101010101" pitchFamily="2" charset="-122"/>
                        </a:rPr>
                        <a:t>其他建制镇的镇区 </a:t>
                      </a:r>
                      <a:endParaRPr lang="zh-CN" altLang="en-US" b="1">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7525">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en-US" altLang="zh-CN" b="1">
                          <a:solidFill>
                            <a:schemeClr val="hlink"/>
                          </a:solidFill>
                          <a:latin typeface="楷体_GB2312" pitchFamily="49" charset="-122"/>
                          <a:ea typeface="楷体_GB2312" pitchFamily="49" charset="-122"/>
                        </a:rPr>
                        <a:t>200</a:t>
                      </a:r>
                      <a:endParaRPr lang="zh-CN" altLang="en-US" b="1">
                        <a:solidFill>
                          <a:schemeClr val="hlink"/>
                        </a:solidFill>
                        <a:latin typeface="楷体_GB2312" pitchFamily="49" charset="-122"/>
                        <a:ea typeface="楷体_GB2312" pitchFamily="49"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buNone/>
                      </a:pPr>
                      <a:r>
                        <a:rPr lang="zh-CN" altLang="en-US" b="1" dirty="0">
                          <a:solidFill>
                            <a:schemeClr val="hlink"/>
                          </a:solidFill>
                          <a:latin typeface="楷体_GB2312" pitchFamily="49" charset="-122"/>
                          <a:ea typeface="楷体_GB2312" pitchFamily="49" charset="-122"/>
                        </a:rPr>
                        <a:t>乡村</a:t>
                      </a:r>
                      <a:endParaRPr lang="zh-CN" altLang="en-US" b="1">
                        <a:solidFill>
                          <a:schemeClr val="hlink"/>
                        </a:solidFill>
                        <a:latin typeface="楷体_GB2312" pitchFamily="49" charset="-122"/>
                        <a:ea typeface="楷体_GB2312" pitchFamily="49"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7525">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en-US" altLang="zh-CN" b="1">
                          <a:latin typeface="宋体" panose="02010600030101010101" pitchFamily="2" charset="-122"/>
                        </a:rPr>
                        <a:t>210</a:t>
                      </a:r>
                      <a:endParaRPr lang="zh-CN" altLang="en-US" b="1">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buNone/>
                      </a:pPr>
                      <a:r>
                        <a:rPr lang="en-US" altLang="zh-CN" b="1">
                          <a:latin typeface="宋体" panose="02010600030101010101" pitchFamily="2" charset="-122"/>
                        </a:rPr>
                        <a:t>    </a:t>
                      </a:r>
                      <a:r>
                        <a:rPr lang="zh-CN" altLang="en-US" b="1" dirty="0">
                          <a:latin typeface="宋体" panose="02010600030101010101" pitchFamily="2" charset="-122"/>
                        </a:rPr>
                        <a:t>集镇</a:t>
                      </a:r>
                      <a:endParaRPr lang="zh-CN" altLang="en-US" b="1">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7525">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buNone/>
                      </a:pPr>
                      <a:r>
                        <a:rPr lang="en-US" altLang="zh-CN" b="1">
                          <a:latin typeface="宋体" panose="02010600030101010101" pitchFamily="2" charset="-122"/>
                        </a:rPr>
                        <a:t>220</a:t>
                      </a:r>
                      <a:endParaRPr lang="zh-CN" altLang="en-US" b="1">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buNone/>
                      </a:pPr>
                      <a:r>
                        <a:rPr lang="en-US" altLang="zh-CN" b="1" dirty="0">
                          <a:latin typeface="宋体" panose="02010600030101010101" pitchFamily="2" charset="-122"/>
                        </a:rPr>
                        <a:t>    </a:t>
                      </a:r>
                      <a:r>
                        <a:rPr lang="zh-CN" altLang="en-US" b="1" dirty="0">
                          <a:latin typeface="宋体" panose="02010600030101010101" pitchFamily="2" charset="-122"/>
                        </a:rPr>
                        <a:t>农村</a:t>
                      </a:r>
                      <a:endParaRPr lang="zh-CN" altLang="en-US" b="1">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 6. 2000年“五普”统计口径   </a:t>
            </a:r>
            <a:endParaRPr kumimoji="0"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111125" y="836295"/>
            <a:ext cx="9032875" cy="5631180"/>
          </a:xfrm>
          <a:prstGeom prst="rect">
            <a:avLst/>
          </a:prstGeom>
          <a:noFill/>
          <a:ln w="9525" cap="flat" cmpd="sng">
            <a:noFill/>
            <a:prstDash val="solid"/>
            <a:miter/>
            <a:headEnd type="none" w="med" len="med"/>
            <a:tailEnd type="none" w="med" len="med"/>
          </a:ln>
        </p:spPr>
        <p:txBody>
          <a:bodyPr wrap="square" anchor="t" anchorCtr="0">
            <a:spAutoFit/>
          </a:bodyPr>
          <a:p>
            <a:pPr indent="609600" algn="l">
              <a:lnSpc>
                <a:spcPct val="150000"/>
              </a:lnSpc>
              <a:spcBef>
                <a:spcPts val="0"/>
              </a:spcBef>
              <a:buClr>
                <a:srgbClr val="FF0000"/>
              </a:buClr>
              <a:buSzPct val="100000"/>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第五条  城镇是指在我国市镇建制和行政区划的基础上，经本规定划定的城市和镇。 </a:t>
            </a:r>
            <a:endParaRPr lang="zh-CN" altLang="en-US" sz="2400">
              <a:latin typeface="华文楷体" panose="02010600040101010101" charset="-122"/>
              <a:ea typeface="华文楷体" panose="02010600040101010101" charset="-122"/>
              <a:cs typeface="华文楷体" panose="02010600040101010101" charset="-122"/>
            </a:endParaRPr>
          </a:p>
          <a:p>
            <a:pPr indent="609600" algn="l">
              <a:lnSpc>
                <a:spcPct val="150000"/>
              </a:lnSpc>
              <a:spcBef>
                <a:spcPts val="0"/>
              </a:spcBef>
              <a:buClr>
                <a:srgbClr val="FF0000"/>
              </a:buClr>
              <a:buSzPct val="100000"/>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第六条  本规定所称城市，是指经国务院批准设市建制的城市市区。包括：</a:t>
            </a:r>
            <a:r>
              <a:rPr lang="zh-CN" altLang="en-US" sz="2400">
                <a:solidFill>
                  <a:srgbClr val="FF0000"/>
                </a:solidFill>
                <a:latin typeface="华文楷体" panose="02010600040101010101" charset="-122"/>
                <a:ea typeface="华文楷体" panose="02010600040101010101" charset="-122"/>
                <a:cs typeface="华文楷体" panose="02010600040101010101" charset="-122"/>
              </a:rPr>
              <a:t>设区市的市区和不设区市的市区。</a:t>
            </a:r>
            <a:endParaRPr lang="zh-CN" altLang="en-US" sz="2400">
              <a:solidFill>
                <a:srgbClr val="FF0000"/>
              </a:solidFill>
              <a:latin typeface="华文楷体" panose="02010600040101010101" charset="-122"/>
              <a:ea typeface="华文楷体" panose="02010600040101010101" charset="-122"/>
              <a:cs typeface="华文楷体" panose="02010600040101010101" charset="-122"/>
            </a:endParaRPr>
          </a:p>
          <a:p>
            <a:pPr indent="609600" algn="l">
              <a:lnSpc>
                <a:spcPct val="150000"/>
              </a:lnSpc>
              <a:spcBef>
                <a:spcPts val="0"/>
              </a:spcBef>
              <a:buClr>
                <a:srgbClr val="FF0000"/>
              </a:buClr>
              <a:buSzPct val="100000"/>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第七条  本规定所称镇，是指经批准设立的建制镇的镇区。包括：县及县以上（不含市）人民政府、行政公署所在的建制镇的镇区和其他建制镇的镇区。镇区是指：</a:t>
            </a:r>
            <a:endParaRPr lang="zh-CN" altLang="en-US" sz="2400">
              <a:latin typeface="华文楷体" panose="02010600040101010101" charset="-122"/>
              <a:ea typeface="华文楷体" panose="02010600040101010101" charset="-122"/>
              <a:cs typeface="华文楷体" panose="02010600040101010101" charset="-122"/>
            </a:endParaRPr>
          </a:p>
          <a:p>
            <a:pPr indent="609600" algn="l">
              <a:lnSpc>
                <a:spcPct val="150000"/>
              </a:lnSpc>
              <a:spcBef>
                <a:spcPts val="0"/>
              </a:spcBef>
              <a:buClr>
                <a:srgbClr val="FF0000"/>
              </a:buClr>
              <a:buSzPct val="100000"/>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（一）镇人民政府驻地和镇辖其他居委会地域；</a:t>
            </a:r>
            <a:endParaRPr lang="zh-CN" altLang="en-US" sz="2400">
              <a:latin typeface="华文楷体" panose="02010600040101010101" charset="-122"/>
              <a:ea typeface="华文楷体" panose="02010600040101010101" charset="-122"/>
              <a:cs typeface="华文楷体" panose="02010600040101010101" charset="-122"/>
            </a:endParaRPr>
          </a:p>
          <a:p>
            <a:pPr indent="609600" algn="l">
              <a:lnSpc>
                <a:spcPct val="150000"/>
              </a:lnSpc>
              <a:spcBef>
                <a:spcPts val="0"/>
              </a:spcBef>
              <a:buClr>
                <a:srgbClr val="FF0000"/>
              </a:buClr>
              <a:buSzPct val="100000"/>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（二）镇人民政府驻地的城区建设已延伸到周边村民委员会的驻地，其镇区还应包括该村民委员会的全部区域。 </a:t>
            </a:r>
            <a:endParaRPr lang="zh-CN" altLang="en-US" sz="24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8" name="矩形 7"/>
          <p:cNvSpPr/>
          <p:nvPr/>
        </p:nvSpPr>
        <p:spPr>
          <a:xfrm>
            <a:off x="1283018" y="1779270"/>
            <a:ext cx="7405688" cy="461010"/>
          </a:xfrm>
          <a:prstGeom prst="rect">
            <a:avLst/>
          </a:prstGeom>
        </p:spPr>
        <p:txBody>
          <a:bodyPr wrap="square">
            <a:noAutofit/>
          </a:bodyPr>
          <a:lstStyle/>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第一节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聚落的起源与</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发展</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 name="矩形 1"/>
          <p:cNvSpPr/>
          <p:nvPr/>
        </p:nvSpPr>
        <p:spPr>
          <a:xfrm>
            <a:off x="1283018" y="2819400"/>
            <a:ext cx="7500938" cy="461010"/>
          </a:xfrm>
          <a:prstGeom prst="rect">
            <a:avLst/>
          </a:prstGeom>
        </p:spPr>
        <p:txBody>
          <a:bodyPr wrap="square">
            <a:noAutofit/>
          </a:bodyPr>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第二节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产业类型及其分</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布</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9" name="矩形 8"/>
          <p:cNvSpPr/>
          <p:nvPr/>
        </p:nvSpPr>
        <p:spPr>
          <a:xfrm>
            <a:off x="1283018" y="3859530"/>
            <a:ext cx="7500938" cy="461010"/>
          </a:xfrm>
          <a:prstGeom prst="rect">
            <a:avLst/>
          </a:prstGeom>
        </p:spPr>
        <p:txBody>
          <a:bodyPr wrap="square">
            <a:noAutofit/>
          </a:bodyPr>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第三节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影响工业分布的因素及其</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变化</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 6. 2000年“五普”统计口径   </a:t>
            </a:r>
            <a:endParaRPr kumimoji="0"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111125" y="836295"/>
            <a:ext cx="9032875" cy="5864860"/>
          </a:xfrm>
          <a:prstGeom prst="rect">
            <a:avLst/>
          </a:prstGeom>
          <a:noFill/>
          <a:ln w="9525" cap="flat" cmpd="sng">
            <a:noFill/>
            <a:prstDash val="solid"/>
            <a:miter/>
            <a:headEnd type="none" w="med" len="med"/>
            <a:tailEnd type="none" w="med" len="med"/>
          </a:ln>
        </p:spPr>
        <p:txBody>
          <a:bodyPr wrap="square" anchor="t" anchorCtr="0">
            <a:spAutoFit/>
          </a:bodyPr>
          <a:p>
            <a:pPr indent="609600" algn="l">
              <a:lnSpc>
                <a:spcPct val="140000"/>
              </a:lnSpc>
              <a:spcBef>
                <a:spcPts val="0"/>
              </a:spcBef>
              <a:buClr>
                <a:srgbClr val="FF0000"/>
              </a:buClr>
              <a:buSzPct val="100000"/>
              <a:extLst>
                <a:ext uri="{35155182-B16C-46BC-9424-99874614C6A1}">
                  <wpsdc:indentchars xmlns:wpsdc="http://www.wps.cn/officeDocument/2017/drawingmlCustomData" val="200" checksum="4158780845"/>
                </a:ext>
              </a:extLst>
            </a:pPr>
            <a:r>
              <a:rPr lang="zh-CN" altLang="en-US" sz="2400" b="1">
                <a:solidFill>
                  <a:srgbClr val="FF0000"/>
                </a:solidFill>
                <a:latin typeface="华文楷体" panose="02010600040101010101" charset="-122"/>
                <a:ea typeface="华文楷体" panose="02010600040101010101" charset="-122"/>
                <a:cs typeface="华文楷体" panose="02010600040101010101" charset="-122"/>
              </a:rPr>
              <a:t>设区市的市区是指：</a:t>
            </a:r>
            <a:endParaRPr lang="zh-CN" altLang="en-US" sz="2400" b="1">
              <a:solidFill>
                <a:srgbClr val="FF0000"/>
              </a:solidFill>
              <a:latin typeface="华文楷体" panose="02010600040101010101" charset="-122"/>
              <a:ea typeface="华文楷体" panose="02010600040101010101" charset="-122"/>
              <a:cs typeface="华文楷体" panose="02010600040101010101" charset="-122"/>
            </a:endParaRPr>
          </a:p>
          <a:p>
            <a:pPr indent="508000" algn="l">
              <a:lnSpc>
                <a:spcPct val="140000"/>
              </a:lnSpc>
              <a:spcBef>
                <a:spcPts val="0"/>
              </a:spcBef>
              <a:buClr>
                <a:srgbClr val="FF0000"/>
              </a:buClr>
              <a:buSzPct val="100000"/>
              <a:extLst>
                <a:ext uri="{35155182-B16C-46BC-9424-99874614C6A1}">
                  <wpsdc:indentchars xmlns:wpsdc="http://www.wps.cn/officeDocument/2017/drawingmlCustomData" val="200" checksum="282533468"/>
                </a:ext>
              </a:extLst>
            </a:pPr>
            <a:r>
              <a:rPr lang="zh-CN" altLang="en-US" sz="2000">
                <a:latin typeface="华文楷体" panose="02010600040101010101" charset="-122"/>
                <a:ea typeface="华文楷体" panose="02010600040101010101" charset="-122"/>
                <a:cs typeface="华文楷体" panose="02010600040101010101" charset="-122"/>
              </a:rPr>
              <a:t>（一）市辖区人口密度在1500人/平方公里及以上的，市区为区辖全部行政区域；</a:t>
            </a:r>
            <a:endParaRPr lang="zh-CN" altLang="en-US" sz="2000">
              <a:latin typeface="华文楷体" panose="02010600040101010101" charset="-122"/>
              <a:ea typeface="华文楷体" panose="02010600040101010101" charset="-122"/>
              <a:cs typeface="华文楷体" panose="02010600040101010101" charset="-122"/>
            </a:endParaRPr>
          </a:p>
          <a:p>
            <a:pPr indent="508000" algn="l">
              <a:lnSpc>
                <a:spcPct val="140000"/>
              </a:lnSpc>
              <a:spcBef>
                <a:spcPts val="0"/>
              </a:spcBef>
              <a:buClr>
                <a:srgbClr val="FF0000"/>
              </a:buClr>
              <a:buSzPct val="100000"/>
              <a:extLst>
                <a:ext uri="{35155182-B16C-46BC-9424-99874614C6A1}">
                  <wpsdc:indentchars xmlns:wpsdc="http://www.wps.cn/officeDocument/2017/drawingmlCustomData" val="200" checksum="282533468"/>
                </a:ext>
              </a:extLst>
            </a:pPr>
            <a:r>
              <a:rPr lang="zh-CN" altLang="en-US" sz="2000">
                <a:latin typeface="华文楷体" panose="02010600040101010101" charset="-122"/>
                <a:ea typeface="华文楷体" panose="02010600040101010101" charset="-122"/>
                <a:cs typeface="华文楷体" panose="02010600040101010101" charset="-122"/>
              </a:rPr>
              <a:t>（二）市辖区人口密度不足1500人/平方公里的，市区为市辖区人民政府驻地和区辖其他街道办事处地域；</a:t>
            </a:r>
            <a:endParaRPr lang="zh-CN" altLang="en-US" sz="2000">
              <a:latin typeface="华文楷体" panose="02010600040101010101" charset="-122"/>
              <a:ea typeface="华文楷体" panose="02010600040101010101" charset="-122"/>
              <a:cs typeface="华文楷体" panose="02010600040101010101" charset="-122"/>
            </a:endParaRPr>
          </a:p>
          <a:p>
            <a:pPr indent="508000" algn="l">
              <a:lnSpc>
                <a:spcPct val="140000"/>
              </a:lnSpc>
              <a:spcBef>
                <a:spcPts val="0"/>
              </a:spcBef>
              <a:buClr>
                <a:srgbClr val="FF0000"/>
              </a:buClr>
              <a:buSzPct val="100000"/>
              <a:extLst>
                <a:ext uri="{35155182-B16C-46BC-9424-99874614C6A1}">
                  <wpsdc:indentchars xmlns:wpsdc="http://www.wps.cn/officeDocument/2017/drawingmlCustomData" val="200" checksum="282533468"/>
                </a:ext>
              </a:extLst>
            </a:pPr>
            <a:r>
              <a:rPr lang="zh-CN" altLang="en-US" sz="2000">
                <a:latin typeface="华文楷体" panose="02010600040101010101" charset="-122"/>
                <a:ea typeface="华文楷体" panose="02010600040101010101" charset="-122"/>
                <a:cs typeface="华文楷体" panose="02010600040101010101" charset="-122"/>
              </a:rPr>
              <a:t>（三）前款市辖区人民政府驻地的城区建设已延伸到周边建制镇（乡）的部分地域，其市区还应包括该建制镇（乡）的全部行政区域。</a:t>
            </a:r>
            <a:endParaRPr lang="zh-CN" altLang="en-US" sz="2000">
              <a:latin typeface="华文楷体" panose="02010600040101010101" charset="-122"/>
              <a:ea typeface="华文楷体" panose="02010600040101010101" charset="-122"/>
              <a:cs typeface="华文楷体" panose="02010600040101010101" charset="-122"/>
            </a:endParaRPr>
          </a:p>
          <a:p>
            <a:pPr indent="508000" algn="l">
              <a:lnSpc>
                <a:spcPct val="140000"/>
              </a:lnSpc>
              <a:spcBef>
                <a:spcPts val="0"/>
              </a:spcBef>
              <a:buClr>
                <a:srgbClr val="FF0000"/>
              </a:buClr>
              <a:buSzPct val="100000"/>
              <a:extLst>
                <a:ext uri="{35155182-B16C-46BC-9424-99874614C6A1}">
                  <wpsdc:indentchars xmlns:wpsdc="http://www.wps.cn/officeDocument/2017/drawingmlCustomData" val="200" checksum="282533468"/>
                </a:ext>
              </a:extLst>
            </a:pPr>
            <a:r>
              <a:rPr lang="zh-CN" altLang="en-US" sz="2000">
                <a:latin typeface="华文楷体" panose="02010600040101010101" charset="-122"/>
                <a:ea typeface="华文楷体" panose="02010600040101010101" charset="-122"/>
                <a:cs typeface="华文楷体" panose="02010600040101010101" charset="-122"/>
              </a:rPr>
              <a:t>设区市的其他地区分别按本规定的镇、乡村划分。</a:t>
            </a:r>
            <a:endParaRPr lang="zh-CN" altLang="en-US" sz="2000">
              <a:latin typeface="华文楷体" panose="02010600040101010101" charset="-122"/>
              <a:ea typeface="华文楷体" panose="02010600040101010101" charset="-122"/>
              <a:cs typeface="华文楷体" panose="02010600040101010101" charset="-122"/>
            </a:endParaRPr>
          </a:p>
          <a:p>
            <a:pPr indent="609600" algn="l">
              <a:lnSpc>
                <a:spcPct val="140000"/>
              </a:lnSpc>
              <a:spcBef>
                <a:spcPts val="0"/>
              </a:spcBef>
              <a:buClr>
                <a:srgbClr val="FF0000"/>
              </a:buClr>
              <a:buSzPct val="100000"/>
              <a:extLst>
                <a:ext uri="{35155182-B16C-46BC-9424-99874614C6A1}">
                  <wpsdc:indentchars xmlns:wpsdc="http://www.wps.cn/officeDocument/2017/drawingmlCustomData" val="200" checksum="4158780845"/>
                </a:ext>
              </a:extLst>
            </a:pPr>
            <a:r>
              <a:rPr lang="zh-CN" altLang="en-US" sz="2400" b="1">
                <a:solidFill>
                  <a:srgbClr val="FF0000"/>
                </a:solidFill>
                <a:latin typeface="华文楷体" panose="02010600040101010101" charset="-122"/>
                <a:ea typeface="华文楷体" panose="02010600040101010101" charset="-122"/>
                <a:cs typeface="华文楷体" panose="02010600040101010101" charset="-122"/>
              </a:rPr>
              <a:t>不设区市的市区是指：</a:t>
            </a:r>
            <a:endParaRPr lang="zh-CN" altLang="en-US" sz="2400" b="1">
              <a:solidFill>
                <a:srgbClr val="FF0000"/>
              </a:solidFill>
              <a:latin typeface="华文楷体" panose="02010600040101010101" charset="-122"/>
              <a:ea typeface="华文楷体" panose="02010600040101010101" charset="-122"/>
              <a:cs typeface="华文楷体" panose="02010600040101010101" charset="-122"/>
            </a:endParaRPr>
          </a:p>
          <a:p>
            <a:pPr indent="508000" algn="l">
              <a:lnSpc>
                <a:spcPct val="140000"/>
              </a:lnSpc>
              <a:spcBef>
                <a:spcPts val="0"/>
              </a:spcBef>
              <a:buClr>
                <a:srgbClr val="FF0000"/>
              </a:buClr>
              <a:buSzPct val="100000"/>
              <a:extLst>
                <a:ext uri="{35155182-B16C-46BC-9424-99874614C6A1}">
                  <wpsdc:indentchars xmlns:wpsdc="http://www.wps.cn/officeDocument/2017/drawingmlCustomData" val="200" checksum="282533468"/>
                </a:ext>
              </a:extLst>
            </a:pPr>
            <a:r>
              <a:rPr lang="zh-CN" altLang="en-US" sz="2000">
                <a:latin typeface="华文楷体" panose="02010600040101010101" charset="-122"/>
                <a:ea typeface="华文楷体" panose="02010600040101010101" charset="-122"/>
                <a:cs typeface="华文楷体" panose="02010600040101010101" charset="-122"/>
              </a:rPr>
              <a:t>    （一）市人民政府驻地和市辖其他街道办事处地域；</a:t>
            </a:r>
            <a:endParaRPr lang="zh-CN" altLang="en-US" sz="2000">
              <a:latin typeface="华文楷体" panose="02010600040101010101" charset="-122"/>
              <a:ea typeface="华文楷体" panose="02010600040101010101" charset="-122"/>
              <a:cs typeface="华文楷体" panose="02010600040101010101" charset="-122"/>
            </a:endParaRPr>
          </a:p>
          <a:p>
            <a:pPr indent="508000" algn="l">
              <a:lnSpc>
                <a:spcPct val="140000"/>
              </a:lnSpc>
              <a:spcBef>
                <a:spcPts val="0"/>
              </a:spcBef>
              <a:buClr>
                <a:srgbClr val="FF0000"/>
              </a:buClr>
              <a:buSzPct val="100000"/>
              <a:extLst>
                <a:ext uri="{35155182-B16C-46BC-9424-99874614C6A1}">
                  <wpsdc:indentchars xmlns:wpsdc="http://www.wps.cn/officeDocument/2017/drawingmlCustomData" val="200" checksum="282533468"/>
                </a:ext>
              </a:extLst>
            </a:pPr>
            <a:r>
              <a:rPr lang="zh-CN" altLang="en-US" sz="2000">
                <a:latin typeface="华文楷体" panose="02010600040101010101" charset="-122"/>
                <a:ea typeface="华文楷体" panose="02010600040101010101" charset="-122"/>
                <a:cs typeface="华文楷体" panose="02010600040101010101" charset="-122"/>
              </a:rPr>
              <a:t>    （二）市人民政府驻地的城区建设已延伸到周边建制镇（乡）的部分地域，其市区还应包括该建制镇（乡）的全部行政区域。</a:t>
            </a:r>
            <a:endParaRPr lang="zh-CN" altLang="en-US" sz="2000">
              <a:latin typeface="华文楷体" panose="02010600040101010101" charset="-122"/>
              <a:ea typeface="华文楷体" panose="02010600040101010101" charset="-122"/>
              <a:cs typeface="华文楷体" panose="02010600040101010101" charset="-122"/>
            </a:endParaRPr>
          </a:p>
          <a:p>
            <a:pPr indent="508000" algn="l">
              <a:lnSpc>
                <a:spcPct val="140000"/>
              </a:lnSpc>
              <a:spcBef>
                <a:spcPts val="0"/>
              </a:spcBef>
              <a:buClr>
                <a:srgbClr val="FF0000"/>
              </a:buClr>
              <a:buSzPct val="100000"/>
              <a:extLst>
                <a:ext uri="{35155182-B16C-46BC-9424-99874614C6A1}">
                  <wpsdc:indentchars xmlns:wpsdc="http://www.wps.cn/officeDocument/2017/drawingmlCustomData" val="200" checksum="282533468"/>
                </a:ext>
              </a:extLst>
            </a:pPr>
            <a:r>
              <a:rPr lang="zh-CN" altLang="en-US" sz="2000">
                <a:latin typeface="华文楷体" panose="02010600040101010101" charset="-122"/>
                <a:ea typeface="华文楷体" panose="02010600040101010101" charset="-122"/>
                <a:cs typeface="华文楷体" panose="02010600040101010101" charset="-122"/>
              </a:rPr>
              <a:t>   不设区市的其他地区分别按本规定的镇、乡村划分。 </a:t>
            </a:r>
            <a:endParaRPr lang="zh-CN" altLang="en-US" sz="20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 6. 2000年“五普”统计口径   </a:t>
            </a:r>
            <a:endParaRPr kumimoji="0"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111125" y="836295"/>
            <a:ext cx="9032875" cy="4742815"/>
          </a:xfrm>
          <a:prstGeom prst="rect">
            <a:avLst/>
          </a:prstGeom>
          <a:noFill/>
          <a:ln w="9525" cap="flat" cmpd="sng">
            <a:noFill/>
            <a:prstDash val="solid"/>
            <a:miter/>
            <a:headEnd type="none" w="med" len="med"/>
            <a:tailEnd type="none" w="med" len="med"/>
          </a:ln>
        </p:spPr>
        <p:txBody>
          <a:bodyPr wrap="square" anchor="t" anchorCtr="0">
            <a:spAutoFit/>
          </a:bodyPr>
          <a:p>
            <a:pPr indent="609600" algn="l">
              <a:lnSpc>
                <a:spcPct val="140000"/>
              </a:lnSpc>
              <a:spcBef>
                <a:spcPts val="0"/>
              </a:spcBef>
              <a:buClr>
                <a:srgbClr val="FF0000"/>
              </a:buClr>
              <a:buSzPct val="100000"/>
              <a:extLst>
                <a:ext uri="{35155182-B16C-46BC-9424-99874614C6A1}">
                  <wpsdc:indentchars xmlns:wpsdc="http://www.wps.cn/officeDocument/2017/drawingmlCustomData" val="200" checksum="4158780845"/>
                </a:ext>
              </a:extLst>
            </a:pPr>
            <a:r>
              <a:rPr lang="zh-CN" altLang="en-US" sz="2400">
                <a:solidFill>
                  <a:schemeClr val="tx1"/>
                </a:solidFill>
                <a:latin typeface="华文楷体" panose="02010600040101010101" charset="-122"/>
                <a:ea typeface="华文楷体" panose="02010600040101010101" charset="-122"/>
                <a:cs typeface="华文楷体" panose="02010600040101010101" charset="-122"/>
              </a:rPr>
              <a:t>第八条  乡村是指本规定第六、七条款划定的城镇地区以外的其他地区。乡村包括集镇和农村。</a:t>
            </a:r>
            <a:endParaRPr lang="zh-CN" altLang="en-US" sz="2400">
              <a:solidFill>
                <a:schemeClr val="tx1"/>
              </a:solidFill>
              <a:latin typeface="华文楷体" panose="02010600040101010101" charset="-122"/>
              <a:ea typeface="华文楷体" panose="02010600040101010101" charset="-122"/>
              <a:cs typeface="华文楷体" panose="02010600040101010101" charset="-122"/>
            </a:endParaRPr>
          </a:p>
          <a:p>
            <a:pPr indent="609600" algn="l">
              <a:lnSpc>
                <a:spcPct val="140000"/>
              </a:lnSpc>
              <a:spcBef>
                <a:spcPts val="0"/>
              </a:spcBef>
              <a:buClr>
                <a:srgbClr val="FF0000"/>
              </a:buClr>
              <a:buSzPct val="100000"/>
              <a:extLst>
                <a:ext uri="{35155182-B16C-46BC-9424-99874614C6A1}">
                  <wpsdc:indentchars xmlns:wpsdc="http://www.wps.cn/officeDocument/2017/drawingmlCustomData" val="200" checksum="4158780845"/>
                </a:ext>
              </a:extLst>
            </a:pPr>
            <a:r>
              <a:rPr lang="zh-CN" altLang="en-US" sz="2400">
                <a:solidFill>
                  <a:schemeClr val="tx1"/>
                </a:solidFill>
                <a:latin typeface="华文楷体" panose="02010600040101010101" charset="-122"/>
                <a:ea typeface="华文楷体" panose="02010600040101010101" charset="-122"/>
                <a:cs typeface="华文楷体" panose="02010600040101010101" charset="-122"/>
              </a:rPr>
              <a:t>集镇是指乡、民族乡人民政府所在地和经县人民政府确认由集市发展而成的作为农村一定区域经济、文化和生活服务中心的非建制镇。</a:t>
            </a:r>
            <a:endParaRPr lang="zh-CN" altLang="en-US" sz="2400">
              <a:solidFill>
                <a:schemeClr val="tx1"/>
              </a:solidFill>
              <a:latin typeface="华文楷体" panose="02010600040101010101" charset="-122"/>
              <a:ea typeface="华文楷体" panose="02010600040101010101" charset="-122"/>
              <a:cs typeface="华文楷体" panose="02010600040101010101" charset="-122"/>
            </a:endParaRPr>
          </a:p>
          <a:p>
            <a:pPr indent="609600" algn="l">
              <a:lnSpc>
                <a:spcPct val="140000"/>
              </a:lnSpc>
              <a:spcBef>
                <a:spcPts val="0"/>
              </a:spcBef>
              <a:buClr>
                <a:srgbClr val="FF0000"/>
              </a:buClr>
              <a:buSzPct val="100000"/>
              <a:extLst>
                <a:ext uri="{35155182-B16C-46BC-9424-99874614C6A1}">
                  <wpsdc:indentchars xmlns:wpsdc="http://www.wps.cn/officeDocument/2017/drawingmlCustomData" val="200" checksum="4158780845"/>
                </a:ext>
              </a:extLst>
            </a:pPr>
            <a:r>
              <a:rPr lang="zh-CN" altLang="en-US" sz="2400">
                <a:solidFill>
                  <a:schemeClr val="tx1"/>
                </a:solidFill>
                <a:latin typeface="华文楷体" panose="02010600040101010101" charset="-122"/>
                <a:ea typeface="华文楷体" panose="02010600040101010101" charset="-122"/>
                <a:cs typeface="华文楷体" panose="02010600040101010101" charset="-122"/>
              </a:rPr>
              <a:t>农村指集镇以外的地区。</a:t>
            </a:r>
            <a:endParaRPr lang="zh-CN" altLang="en-US" sz="2400">
              <a:solidFill>
                <a:schemeClr val="tx1"/>
              </a:solidFill>
              <a:latin typeface="华文楷体" panose="02010600040101010101" charset="-122"/>
              <a:ea typeface="华文楷体" panose="02010600040101010101" charset="-122"/>
              <a:cs typeface="华文楷体" panose="02010600040101010101" charset="-122"/>
            </a:endParaRPr>
          </a:p>
          <a:p>
            <a:pPr indent="609600" algn="l">
              <a:lnSpc>
                <a:spcPct val="140000"/>
              </a:lnSpc>
              <a:spcBef>
                <a:spcPts val="0"/>
              </a:spcBef>
              <a:buClr>
                <a:srgbClr val="FF0000"/>
              </a:buClr>
              <a:buSzPct val="100000"/>
              <a:extLst>
                <a:ext uri="{35155182-B16C-46BC-9424-99874614C6A1}">
                  <wpsdc:indentchars xmlns:wpsdc="http://www.wps.cn/officeDocument/2017/drawingmlCustomData" val="200" checksum="4158780845"/>
                </a:ext>
              </a:extLst>
            </a:pPr>
            <a:r>
              <a:rPr lang="zh-CN" altLang="en-US" sz="2400">
                <a:solidFill>
                  <a:schemeClr val="tx1"/>
                </a:solidFill>
                <a:latin typeface="华文楷体" panose="02010600040101010101" charset="-122"/>
                <a:ea typeface="华文楷体" panose="02010600040101010101" charset="-122"/>
                <a:cs typeface="华文楷体" panose="02010600040101010101" charset="-122"/>
              </a:rPr>
              <a:t>第九条   凡地处本规定城镇地区以外的工矿区、开发区、旅游区、科研单位、大专院校等特殊地区，常住人口在3000人以上的，按镇划定；常住人口不足3000人，按乡村划定。</a:t>
            </a:r>
            <a:endParaRPr lang="zh-CN" altLang="en-US" sz="2400">
              <a:solidFill>
                <a:schemeClr val="tx1"/>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（二）统计口径的修正方法    </a:t>
            </a:r>
            <a:endParaRPr kumimoji="0"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111125" y="836295"/>
            <a:ext cx="9032875" cy="4483735"/>
          </a:xfrm>
          <a:prstGeom prst="rect">
            <a:avLst/>
          </a:prstGeom>
          <a:noFill/>
          <a:ln w="9525" cap="flat" cmpd="sng">
            <a:noFill/>
            <a:prstDash val="solid"/>
            <a:miter/>
            <a:headEnd type="none" w="med" len="med"/>
            <a:tailEnd type="none" w="med" len="med"/>
          </a:ln>
        </p:spPr>
        <p:txBody>
          <a:bodyPr wrap="square" anchor="t" anchorCtr="0">
            <a:spAutoFit/>
          </a:bodyPr>
          <a:p>
            <a:pPr indent="711200" algn="l">
              <a:lnSpc>
                <a:spcPct val="140000"/>
              </a:lnSpc>
              <a:spcBef>
                <a:spcPts val="0"/>
              </a:spcBef>
              <a:buClr>
                <a:srgbClr val="FF0000"/>
              </a:buClr>
              <a:buSzPct val="100000"/>
              <a:extLst>
                <a:ext uri="{35155182-B16C-46BC-9424-99874614C6A1}">
                  <wpsdc:indentchars xmlns:wpsdc="http://www.wps.cn/officeDocument/2017/drawingmlCustomData" val="200" checksum="3773799597"/>
                </a:ext>
              </a:extLst>
            </a:pPr>
            <a:r>
              <a:rPr lang="zh-CN" altLang="en-US" sz="2800" b="1">
                <a:solidFill>
                  <a:srgbClr val="FF0000"/>
                </a:solidFill>
                <a:latin typeface="华文楷体" panose="02010600040101010101" charset="-122"/>
                <a:ea typeface="华文楷体" panose="02010600040101010101" charset="-122"/>
                <a:cs typeface="华文楷体" panose="02010600040101010101" charset="-122"/>
              </a:rPr>
              <a:t>问题提出：</a:t>
            </a:r>
            <a:r>
              <a:rPr lang="zh-CN" altLang="en-US" sz="2400">
                <a:solidFill>
                  <a:schemeClr val="tx1"/>
                </a:solidFill>
                <a:latin typeface="华文楷体" panose="02010600040101010101" charset="-122"/>
                <a:ea typeface="华文楷体" panose="02010600040101010101" charset="-122"/>
                <a:cs typeface="华文楷体" panose="02010600040101010101" charset="-122"/>
              </a:rPr>
              <a:t>我国城镇人口统计口径经历6次重大变化，无论哪个口径在纵向和横向的可比性以及数据的可信度上都有程度不等的欠缺（“五普”口径较好）。  </a:t>
            </a:r>
            <a:endParaRPr lang="zh-CN" altLang="en-US" sz="2400">
              <a:solidFill>
                <a:schemeClr val="tx1"/>
              </a:solidFill>
              <a:latin typeface="华文楷体" panose="02010600040101010101" charset="-122"/>
              <a:ea typeface="华文楷体" panose="02010600040101010101" charset="-122"/>
              <a:cs typeface="华文楷体" panose="02010600040101010101" charset="-122"/>
            </a:endParaRPr>
          </a:p>
          <a:p>
            <a:pPr indent="609600" algn="l">
              <a:lnSpc>
                <a:spcPct val="140000"/>
              </a:lnSpc>
              <a:spcBef>
                <a:spcPts val="0"/>
              </a:spcBef>
              <a:buClr>
                <a:srgbClr val="FF0000"/>
              </a:buClr>
              <a:buSzPct val="100000"/>
              <a:extLst>
                <a:ext uri="{35155182-B16C-46BC-9424-99874614C6A1}">
                  <wpsdc:indentchars xmlns:wpsdc="http://www.wps.cn/officeDocument/2017/drawingmlCustomData" val="200" checksum="4158780845"/>
                </a:ext>
              </a:extLst>
            </a:pPr>
            <a:r>
              <a:rPr lang="zh-CN" altLang="en-US" sz="2400">
                <a:solidFill>
                  <a:schemeClr val="tx1"/>
                </a:solidFill>
                <a:latin typeface="华文楷体" panose="02010600040101010101" charset="-122"/>
                <a:ea typeface="华文楷体" panose="02010600040101010101" charset="-122"/>
                <a:cs typeface="华文楷体" panose="02010600040101010101" charset="-122"/>
              </a:rPr>
              <a:t> </a:t>
            </a:r>
            <a:r>
              <a:rPr lang="zh-CN" altLang="en-US" sz="2800" b="1">
                <a:solidFill>
                  <a:srgbClr val="FF0000"/>
                </a:solidFill>
                <a:latin typeface="华文楷体" panose="02010600040101010101" charset="-122"/>
                <a:ea typeface="华文楷体" panose="02010600040101010101" charset="-122"/>
                <a:cs typeface="华文楷体" panose="02010600040101010101" charset="-122"/>
              </a:rPr>
              <a:t>修正方法：</a:t>
            </a:r>
            <a:r>
              <a:rPr lang="zh-CN" altLang="en-US" sz="2400">
                <a:solidFill>
                  <a:schemeClr val="tx1"/>
                </a:solidFill>
                <a:latin typeface="华文楷体" panose="02010600040101010101" charset="-122"/>
                <a:ea typeface="华文楷体" panose="02010600040101010101" charset="-122"/>
                <a:cs typeface="华文楷体" panose="02010600040101010101" charset="-122"/>
              </a:rPr>
              <a:t>以城镇非农业人口数乘以某一系数来代替城镇人口数（系数以1/0.75——1/0.7为宜）。 </a:t>
            </a:r>
            <a:endParaRPr lang="zh-CN" altLang="en-US" sz="2400">
              <a:solidFill>
                <a:schemeClr val="tx1"/>
              </a:solidFill>
              <a:latin typeface="华文楷体" panose="02010600040101010101" charset="-122"/>
              <a:ea typeface="华文楷体" panose="02010600040101010101" charset="-122"/>
              <a:cs typeface="华文楷体" panose="02010600040101010101" charset="-122"/>
            </a:endParaRPr>
          </a:p>
          <a:p>
            <a:pPr indent="609600" algn="l">
              <a:lnSpc>
                <a:spcPct val="140000"/>
              </a:lnSpc>
              <a:spcBef>
                <a:spcPts val="0"/>
              </a:spcBef>
              <a:buClr>
                <a:srgbClr val="FF0000"/>
              </a:buClr>
              <a:buSzPct val="100000"/>
              <a:extLst>
                <a:ext uri="{35155182-B16C-46BC-9424-99874614C6A1}">
                  <wpsdc:indentchars xmlns:wpsdc="http://www.wps.cn/officeDocument/2017/drawingmlCustomData" val="200" checksum="4158780845"/>
                </a:ext>
              </a:extLst>
            </a:pPr>
            <a:r>
              <a:rPr lang="zh-CN" altLang="en-US" sz="2400">
                <a:solidFill>
                  <a:schemeClr val="tx1"/>
                </a:solidFill>
                <a:latin typeface="华文楷体" panose="02010600040101010101" charset="-122"/>
                <a:ea typeface="华文楷体" panose="02010600040101010101" charset="-122"/>
                <a:cs typeface="华文楷体" panose="02010600040101010101" charset="-122"/>
              </a:rPr>
              <a:t> </a:t>
            </a:r>
            <a:r>
              <a:rPr lang="zh-CN" altLang="en-US" sz="2800" b="1">
                <a:solidFill>
                  <a:srgbClr val="FF0000"/>
                </a:solidFill>
                <a:latin typeface="华文楷体" panose="02010600040101010101" charset="-122"/>
                <a:ea typeface="华文楷体" panose="02010600040101010101" charset="-122"/>
                <a:cs typeface="华文楷体" panose="02010600040101010101" charset="-122"/>
              </a:rPr>
              <a:t>原因：</a:t>
            </a:r>
            <a:r>
              <a:rPr lang="zh-CN" altLang="en-US" sz="2400">
                <a:solidFill>
                  <a:schemeClr val="tx1"/>
                </a:solidFill>
                <a:latin typeface="华文楷体" panose="02010600040101010101" charset="-122"/>
                <a:ea typeface="华文楷体" panose="02010600040101010101" charset="-122"/>
                <a:cs typeface="华文楷体" panose="02010600040101010101" charset="-122"/>
              </a:rPr>
              <a:t>一是国家对城镇非农业人口的规模控制比较严格，各级地方政府因其涉及财政开支、劳动就业和物资供应，也敢浮夸攀比，这套数据不含水分；二是城镇非农业人口是城镇人口的核心。</a:t>
            </a:r>
            <a:endParaRPr lang="zh-CN" altLang="en-US" sz="2400">
              <a:solidFill>
                <a:schemeClr val="tx1"/>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2800" b="1" dirty="0">
                  <a:solidFill>
                    <a:srgbClr val="1402BE"/>
                  </a:solidFill>
                  <a:ea typeface="隶书" panose="02010509060101010101" pitchFamily="49" charset="-122"/>
                  <a:sym typeface="+mn-ea"/>
                </a:rPr>
                <a:t>第</a:t>
              </a:r>
              <a:r>
                <a:rPr lang="zh-CN" sz="2800" b="1" dirty="0">
                  <a:solidFill>
                    <a:srgbClr val="1402BE"/>
                  </a:solidFill>
                  <a:ea typeface="隶书" panose="02010509060101010101" pitchFamily="49" charset="-122"/>
                  <a:sym typeface="+mn-ea"/>
                </a:rPr>
                <a:t>二</a:t>
              </a:r>
              <a:r>
                <a:rPr sz="2800" b="1" dirty="0">
                  <a:solidFill>
                    <a:srgbClr val="1402BE"/>
                  </a:solidFill>
                  <a:ea typeface="隶书" panose="02010509060101010101" pitchFamily="49" charset="-122"/>
                  <a:sym typeface="+mn-ea"/>
                </a:rPr>
                <a:t>节  城市化及其动力机制</a:t>
              </a:r>
              <a:endParaRPr sz="2800" b="1" dirty="0">
                <a:solidFill>
                  <a:srgbClr val="1402BE"/>
                </a:solidFill>
                <a:ea typeface="隶书" panose="02010509060101010101" pitchFamily="49" charset="-122"/>
                <a:sym typeface="+mn-ea"/>
              </a:endParaRPr>
            </a:p>
          </p:txBody>
        </p: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5" r="15"/>
          <a:stretch>
            <a:fillRect/>
          </a:stretch>
        </p:blipFill>
        <p:spPr>
          <a:xfrm>
            <a:off x="6093619" y="1833562"/>
            <a:ext cx="2636045" cy="3514726"/>
          </a:xfrm>
          <a:prstGeom prst="round1Rect">
            <a:avLst>
              <a:gd name="adj" fmla="val 26085"/>
            </a:avLst>
          </a:prstGeom>
        </p:spPr>
      </p:pic>
      <p:sp>
        <p:nvSpPr>
          <p:cNvPr id="11267" name="文本占位符 5122"/>
          <p:cNvSpPr>
            <a:spLocks noGrp="1"/>
          </p:cNvSpPr>
          <p:nvPr/>
        </p:nvSpPr>
        <p:spPr>
          <a:xfrm>
            <a:off x="539115" y="1772285"/>
            <a:ext cx="5155565" cy="308610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一、城市化的基本概念</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二、城市化进程</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三、城市化的机制</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四、当代城市化的特征</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endParaRPr lang="zh-CN" altLang="en-US" dirty="0">
              <a:solidFill>
                <a:srgbClr val="FF0000"/>
              </a:solidFill>
              <a:latin typeface="华文行楷" panose="02010800040101010101" pitchFamily="2" charset="-122"/>
              <a:ea typeface="华文行楷" panose="02010800040101010101" pitchFamily="2" charset="-122"/>
            </a:endParaRPr>
          </a:p>
          <a:p>
            <a:pPr>
              <a:buNone/>
            </a:pPr>
            <a:r>
              <a:rPr lang="zh-CN" altLang="en-US" sz="2100" dirty="0">
                <a:ea typeface="楷体_GB2312" pitchFamily="49" charset="-122"/>
              </a:rPr>
              <a:t>     </a:t>
            </a:r>
            <a:endParaRPr lang="zh-CN" altLang="en-US" sz="1500">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一、城市化的基本概念</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34556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508000" eaLnBrk="1" hangingPunct="1">
              <a:lnSpc>
                <a:spcPct val="200000"/>
              </a:lnSpc>
              <a:spcBef>
                <a:spcPts val="0"/>
              </a:spcBef>
              <a:buClr>
                <a:srgbClr val="FF0000"/>
              </a:buClr>
              <a:buSzPct val="100000"/>
              <a:buFont typeface="Wingdings" panose="05000000000000000000" charset="0"/>
              <a:buChar char="l"/>
              <a:extLst>
                <a:ext uri="{35155182-B16C-46BC-9424-99874614C6A1}">
                  <wpsdc:indentchars xmlns:wpsdc="http://www.wps.cn/officeDocument/2017/drawingmlCustomData" val="200" checksum="282533468"/>
                </a:ext>
              </a:extLst>
            </a:pPr>
            <a:r>
              <a:rPr sz="2000" b="1" dirty="0">
                <a:latin typeface="楷体_GB2312" pitchFamily="49" charset="-122"/>
                <a:ea typeface="楷体_GB2312" pitchFamily="49" charset="-122"/>
              </a:rPr>
              <a:t>城市化是农业人口转化为非农业人口、农村地域转化为城市地域、农业活动转化为非农业活动的过程。</a:t>
            </a:r>
            <a:endParaRPr sz="2000" b="1" dirty="0">
              <a:latin typeface="楷体_GB2312" pitchFamily="49" charset="-122"/>
              <a:ea typeface="楷体_GB2312" pitchFamily="49" charset="-122"/>
            </a:endParaRPr>
          </a:p>
          <a:p>
            <a:pPr marL="0" indent="508000" eaLnBrk="1" hangingPunct="1">
              <a:lnSpc>
                <a:spcPct val="200000"/>
              </a:lnSpc>
              <a:spcBef>
                <a:spcPts val="0"/>
              </a:spcBef>
              <a:buClr>
                <a:srgbClr val="FF0000"/>
              </a:buClr>
              <a:buSzPct val="100000"/>
              <a:buFont typeface="Wingdings" panose="05000000000000000000" charset="0"/>
              <a:buChar char="l"/>
              <a:extLst>
                <a:ext uri="{35155182-B16C-46BC-9424-99874614C6A1}">
                  <wpsdc:indentchars xmlns:wpsdc="http://www.wps.cn/officeDocument/2017/drawingmlCustomData" val="200" checksum="282533468"/>
                </a:ext>
              </a:extLst>
            </a:pPr>
            <a:r>
              <a:rPr sz="2000" b="1" dirty="0">
                <a:latin typeface="楷体_GB2312" pitchFamily="49" charset="-122"/>
                <a:ea typeface="楷体_GB2312" pitchFamily="49" charset="-122"/>
              </a:rPr>
              <a:t>是社会经济发展的必然结果，是社会进步的体现，是一个国家社会经济发展水平的体现。</a:t>
            </a:r>
            <a:endParaRPr sz="2000" b="1" dirty="0">
              <a:latin typeface="楷体_GB2312" pitchFamily="49" charset="-122"/>
              <a:ea typeface="楷体_GB2312" pitchFamily="49" charset="-122"/>
            </a:endParaRPr>
          </a:p>
          <a:p>
            <a:pPr marL="0" indent="508000" eaLnBrk="1" hangingPunct="1">
              <a:lnSpc>
                <a:spcPct val="180000"/>
              </a:lnSpc>
              <a:spcBef>
                <a:spcPts val="0"/>
              </a:spcBef>
              <a:buClr>
                <a:srgbClr val="FF0000"/>
              </a:buClr>
              <a:buSzPct val="100000"/>
              <a:buFont typeface="Wingdings" panose="05000000000000000000" charset="0"/>
              <a:buChar char="l"/>
              <a:extLst>
                <a:ext uri="{35155182-B16C-46BC-9424-99874614C6A1}">
                  <wpsdc:indentchars xmlns:wpsdc="http://www.wps.cn/officeDocument/2017/drawingmlCustomData" val="200" checksum="282533468"/>
                </a:ext>
              </a:extLst>
            </a:pPr>
            <a:r>
              <a:rPr sz="2000" b="1" dirty="0">
                <a:latin typeface="楷体_GB2312" pitchFamily="49" charset="-122"/>
                <a:ea typeface="楷体_GB2312" pitchFamily="49" charset="-122"/>
              </a:rPr>
              <a:t>城市化概念涉及四个方面的含义：（1）城市化是城市对乡村施加影响的过程；（2）城市化是全社会人口接受城市文化的过程；（3）城市化是人口集中的过程，包括集中点的增加和集中点的增大；（4）城市化是城市人口比例占全社会人口比例增加的过程。</a:t>
            </a:r>
            <a:r>
              <a:rPr b="1" dirty="0">
                <a:latin typeface="楷体_GB2312" pitchFamily="49" charset="-122"/>
                <a:ea typeface="楷体_GB2312" pitchFamily="49" charset="-122"/>
              </a:rPr>
              <a:t> </a:t>
            </a:r>
            <a:endParaRPr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（一）城镇化的涵义</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764540"/>
            <a:ext cx="8535035" cy="34556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90000"/>
              </a:lnSpc>
              <a:spcBef>
                <a:spcPts val="0"/>
              </a:spcBef>
              <a:buClr>
                <a:srgbClr val="FF0000"/>
              </a:buClr>
              <a:buSzPct val="100000"/>
              <a:buFont typeface="Wingdings" panose="05000000000000000000" charset="0"/>
              <a:buChar char="l"/>
            </a:pPr>
            <a:r>
              <a:rPr sz="2400" b="1" dirty="0">
                <a:latin typeface="楷体_GB2312" pitchFamily="49" charset="-122"/>
                <a:ea typeface="楷体_GB2312" pitchFamily="49" charset="-122"/>
              </a:rPr>
              <a:t>城镇化是1867年西班牙学者塞达在《城镇化基本理论》一书中首先提出的；</a:t>
            </a:r>
            <a:endParaRPr sz="2400" b="1" dirty="0">
              <a:latin typeface="楷体_GB2312" pitchFamily="49" charset="-122"/>
              <a:ea typeface="楷体_GB2312" pitchFamily="49" charset="-122"/>
            </a:endParaRPr>
          </a:p>
          <a:p>
            <a:pPr eaLnBrk="1" hangingPunct="1">
              <a:lnSpc>
                <a:spcPct val="190000"/>
              </a:lnSpc>
              <a:spcBef>
                <a:spcPts val="0"/>
              </a:spcBef>
              <a:buClr>
                <a:srgbClr val="FF0000"/>
              </a:buClr>
              <a:buSzPct val="100000"/>
              <a:buFont typeface="Wingdings" panose="05000000000000000000" charset="0"/>
              <a:buChar char="l"/>
            </a:pPr>
            <a:r>
              <a:rPr sz="2400" b="1" dirty="0">
                <a:latin typeface="楷体_GB2312" pitchFamily="49" charset="-122"/>
                <a:ea typeface="楷体_GB2312" pitchFamily="49" charset="-122"/>
              </a:rPr>
              <a:t> 1943年美国学者霍普蒂丝达尔把城镇化定义为“一个人口集中的过程，这一过程沿着两个方向演进：集中场所的增多和各个城镇规模的扩大”；  </a:t>
            </a:r>
            <a:endParaRPr sz="2400" b="1" dirty="0">
              <a:latin typeface="楷体_GB2312" pitchFamily="49" charset="-122"/>
              <a:ea typeface="楷体_GB2312" pitchFamily="49" charset="-122"/>
            </a:endParaRPr>
          </a:p>
          <a:p>
            <a:pPr eaLnBrk="1" hangingPunct="1">
              <a:lnSpc>
                <a:spcPct val="190000"/>
              </a:lnSpc>
              <a:spcBef>
                <a:spcPts val="0"/>
              </a:spcBef>
              <a:buClr>
                <a:srgbClr val="FF0000"/>
              </a:buClr>
              <a:buSzPct val="100000"/>
              <a:buFont typeface="Wingdings" panose="05000000000000000000" charset="0"/>
              <a:buChar char="l"/>
            </a:pPr>
            <a:r>
              <a:rPr sz="2400" b="1" dirty="0">
                <a:latin typeface="楷体_GB2312" pitchFamily="49" charset="-122"/>
                <a:ea typeface="楷体_GB2312" pitchFamily="49" charset="-122"/>
              </a:rPr>
              <a:t> 我国学者定义为：“变农村人口为城镇人口的过程，或是指变农业人口为非农业人口的过程。” </a:t>
            </a:r>
            <a:endParaRPr sz="24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67156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 </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（二）城镇化水平的度量及其主要相关因素</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764540"/>
            <a:ext cx="8535035" cy="34556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735330" eaLnBrk="1" hangingPunct="1">
              <a:lnSpc>
                <a:spcPct val="190000"/>
              </a:lnSpc>
              <a:spcBef>
                <a:spcPts val="0"/>
              </a:spcBef>
              <a:buNone/>
            </a:pPr>
            <a:r>
              <a:rPr sz="2800" b="1" dirty="0">
                <a:solidFill>
                  <a:srgbClr val="FF0000"/>
                </a:solidFill>
                <a:latin typeface="楷体_GB2312" pitchFamily="49" charset="-122"/>
                <a:ea typeface="楷体_GB2312" pitchFamily="49" charset="-122"/>
              </a:rPr>
              <a:t>1.城镇化率</a:t>
            </a:r>
            <a:endParaRPr sz="2800" b="1" dirty="0">
              <a:solidFill>
                <a:srgbClr val="FF0000"/>
              </a:solidFill>
              <a:latin typeface="楷体_GB2312" pitchFamily="49" charset="-122"/>
              <a:ea typeface="楷体_GB2312" pitchFamily="49" charset="-122"/>
            </a:endParaRPr>
          </a:p>
          <a:p>
            <a:pPr eaLnBrk="1" hangingPunct="1">
              <a:lnSpc>
                <a:spcPct val="190000"/>
              </a:lnSpc>
              <a:spcBef>
                <a:spcPts val="0"/>
              </a:spcBef>
              <a:buClr>
                <a:srgbClr val="FF0000"/>
              </a:buClr>
              <a:buSzPct val="100000"/>
              <a:buFont typeface="Wingdings" panose="05000000000000000000" charset="0"/>
              <a:buChar char="l"/>
            </a:pPr>
            <a:r>
              <a:rPr sz="2400" b="1" dirty="0">
                <a:latin typeface="楷体_GB2312" pitchFamily="49" charset="-122"/>
                <a:ea typeface="楷体_GB2312" pitchFamily="49" charset="-122"/>
              </a:rPr>
              <a:t> 城镇人口占总人口的比重，即为城镇化率； </a:t>
            </a:r>
            <a:endParaRPr sz="2400" b="1" dirty="0">
              <a:latin typeface="楷体_GB2312" pitchFamily="49" charset="-122"/>
              <a:ea typeface="楷体_GB2312" pitchFamily="49" charset="-122"/>
            </a:endParaRPr>
          </a:p>
          <a:p>
            <a:pPr eaLnBrk="1" hangingPunct="1">
              <a:lnSpc>
                <a:spcPct val="190000"/>
              </a:lnSpc>
              <a:spcBef>
                <a:spcPts val="0"/>
              </a:spcBef>
              <a:buClr>
                <a:srgbClr val="FF0000"/>
              </a:buClr>
              <a:buSzPct val="100000"/>
              <a:buFont typeface="Wingdings" panose="05000000000000000000" charset="0"/>
              <a:buChar char="l"/>
            </a:pPr>
            <a:r>
              <a:rPr sz="2400" b="1" dirty="0">
                <a:latin typeface="楷体_GB2312" pitchFamily="49" charset="-122"/>
                <a:ea typeface="楷体_GB2312" pitchFamily="49" charset="-122"/>
              </a:rPr>
              <a:t> 是衡量一个国家或地区城镇化水平的常用指标；</a:t>
            </a:r>
            <a:endParaRPr sz="2400" b="1" dirty="0">
              <a:latin typeface="楷体_GB2312" pitchFamily="49" charset="-122"/>
              <a:ea typeface="楷体_GB2312" pitchFamily="49" charset="-122"/>
            </a:endParaRPr>
          </a:p>
          <a:p>
            <a:pPr eaLnBrk="1" hangingPunct="1">
              <a:lnSpc>
                <a:spcPct val="190000"/>
              </a:lnSpc>
              <a:spcBef>
                <a:spcPts val="0"/>
              </a:spcBef>
              <a:buClr>
                <a:srgbClr val="FF0000"/>
              </a:buClr>
              <a:buSzPct val="100000"/>
              <a:buFont typeface="Wingdings" panose="05000000000000000000" charset="0"/>
              <a:buChar char="l"/>
            </a:pPr>
            <a:r>
              <a:rPr sz="2400" b="1" dirty="0">
                <a:latin typeface="楷体_GB2312" pitchFamily="49" charset="-122"/>
                <a:ea typeface="楷体_GB2312" pitchFamily="49" charset="-122"/>
              </a:rPr>
              <a:t> 城镇化率与非农业人口占总人口的比重、人均GDP、产业非农化率等指标密切相关；</a:t>
            </a:r>
            <a:endParaRPr sz="2400" b="1" dirty="0">
              <a:latin typeface="楷体_GB2312" pitchFamily="49" charset="-122"/>
              <a:ea typeface="楷体_GB2312" pitchFamily="49" charset="-122"/>
            </a:endParaRPr>
          </a:p>
          <a:p>
            <a:pPr eaLnBrk="1" hangingPunct="1">
              <a:lnSpc>
                <a:spcPct val="190000"/>
              </a:lnSpc>
              <a:spcBef>
                <a:spcPts val="0"/>
              </a:spcBef>
              <a:buClr>
                <a:srgbClr val="FF0000"/>
              </a:buClr>
              <a:buSzPct val="100000"/>
              <a:buFont typeface="Wingdings" panose="05000000000000000000" charset="0"/>
              <a:buChar char="l"/>
            </a:pPr>
            <a:r>
              <a:rPr sz="2400" b="1" dirty="0">
                <a:latin typeface="楷体_GB2312" pitchFamily="49" charset="-122"/>
                <a:ea typeface="楷体_GB2312" pitchFamily="49" charset="-122"/>
              </a:rPr>
              <a:t> 可用这些指标对城镇化率进行某些改善和修正。</a:t>
            </a:r>
            <a:endParaRPr sz="24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67156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 </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（二）城镇化水平的度量及其主要相关因素</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526338" name="图片 526337" descr="r1"/>
          <p:cNvPicPr>
            <a:picLocks noChangeAspect="1"/>
          </p:cNvPicPr>
          <p:nvPr>
            <p:custDataLst>
              <p:tags r:id="rId2"/>
            </p:custDataLst>
          </p:nvPr>
        </p:nvPicPr>
        <p:blipFill>
          <a:blip r:embed="rId3"/>
          <a:stretch>
            <a:fillRect/>
          </a:stretch>
        </p:blipFill>
        <p:spPr>
          <a:xfrm>
            <a:off x="322898" y="1124585"/>
            <a:ext cx="8504237" cy="5586413"/>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31583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 </a:t>
            </a: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（三）城镇化水平超前或滞后的问题</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34556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12800" eaLnBrk="1" hangingPunct="1">
              <a:lnSpc>
                <a:spcPct val="140000"/>
              </a:lnSpc>
              <a:spcBef>
                <a:spcPts val="0"/>
              </a:spcBef>
              <a:buNone/>
              <a:extLst>
                <a:ext uri="{35155182-B16C-46BC-9424-99874614C6A1}">
                  <wpsdc:indentchars xmlns:wpsdc="http://www.wps.cn/officeDocument/2017/drawingmlCustomData" val="200" checksum="3877492575"/>
                </a:ext>
              </a:extLst>
            </a:pPr>
            <a:r>
              <a:rPr b="1" dirty="0">
                <a:latin typeface="楷体_GB2312" pitchFamily="49" charset="-122"/>
                <a:ea typeface="楷体_GB2312" pitchFamily="49" charset="-122"/>
              </a:rPr>
              <a:t>城镇化超前：</a:t>
            </a:r>
            <a:endParaRPr b="1" dirty="0">
              <a:latin typeface="楷体_GB2312" pitchFamily="49" charset="-122"/>
              <a:ea typeface="楷体_GB2312" pitchFamily="49" charset="-122"/>
            </a:endParaRPr>
          </a:p>
          <a:p>
            <a:pPr marL="1371600" lvl="2" indent="-457200" eaLnBrk="1" hangingPunct="1">
              <a:lnSpc>
                <a:spcPct val="140000"/>
              </a:lnSpc>
              <a:spcBef>
                <a:spcPts val="0"/>
              </a:spcBef>
              <a:buClr>
                <a:srgbClr val="FF0000"/>
              </a:buClr>
              <a:buSzPct val="100000"/>
              <a:buFont typeface="Wingdings" panose="05000000000000000000" charset="0"/>
              <a:buChar char="l"/>
            </a:pPr>
            <a:r>
              <a:rPr b="1" dirty="0">
                <a:latin typeface="楷体_GB2312" pitchFamily="49" charset="-122"/>
                <a:ea typeface="楷体_GB2312" pitchFamily="49" charset="-122"/>
              </a:rPr>
              <a:t>产生城市过度膨胀且难以解决的社会经济问题；</a:t>
            </a:r>
            <a:endParaRPr b="1" dirty="0">
              <a:latin typeface="楷体_GB2312" pitchFamily="49" charset="-122"/>
              <a:ea typeface="楷体_GB2312" pitchFamily="49" charset="-122"/>
            </a:endParaRPr>
          </a:p>
          <a:p>
            <a:pPr marL="1371600" lvl="2" indent="-457200" eaLnBrk="1" hangingPunct="1">
              <a:lnSpc>
                <a:spcPct val="140000"/>
              </a:lnSpc>
              <a:spcBef>
                <a:spcPts val="0"/>
              </a:spcBef>
              <a:buClr>
                <a:srgbClr val="FF0000"/>
              </a:buClr>
              <a:buSzPct val="100000"/>
              <a:buFont typeface="Wingdings" panose="05000000000000000000" charset="0"/>
              <a:buChar char="l"/>
            </a:pPr>
            <a:r>
              <a:rPr b="1" dirty="0">
                <a:latin typeface="楷体_GB2312" pitchFamily="49" charset="-122"/>
                <a:ea typeface="楷体_GB2312" pitchFamily="49" charset="-122"/>
              </a:rPr>
              <a:t>农业绝对或相对衰退；</a:t>
            </a:r>
            <a:endParaRPr b="1" dirty="0">
              <a:latin typeface="楷体_GB2312" pitchFamily="49" charset="-122"/>
              <a:ea typeface="楷体_GB2312" pitchFamily="49" charset="-122"/>
            </a:endParaRPr>
          </a:p>
          <a:p>
            <a:pPr marL="1371600" lvl="2" indent="-457200" eaLnBrk="1" hangingPunct="1">
              <a:lnSpc>
                <a:spcPct val="140000"/>
              </a:lnSpc>
              <a:spcBef>
                <a:spcPts val="0"/>
              </a:spcBef>
              <a:buClr>
                <a:srgbClr val="FF0000"/>
              </a:buClr>
              <a:buSzPct val="100000"/>
              <a:buFont typeface="Wingdings" panose="05000000000000000000" charset="0"/>
              <a:buChar char="l"/>
            </a:pPr>
            <a:r>
              <a:rPr b="1" dirty="0">
                <a:latin typeface="楷体_GB2312" pitchFamily="49" charset="-122"/>
                <a:ea typeface="楷体_GB2312" pitchFamily="49" charset="-122"/>
              </a:rPr>
              <a:t>在发展中国家很普遍。</a:t>
            </a:r>
            <a:endParaRPr b="1" dirty="0">
              <a:latin typeface="楷体_GB2312" pitchFamily="49" charset="-122"/>
              <a:ea typeface="楷体_GB2312" pitchFamily="49" charset="-122"/>
            </a:endParaRPr>
          </a:p>
          <a:p>
            <a:pPr marL="0" indent="812800" eaLnBrk="1" hangingPunct="1">
              <a:lnSpc>
                <a:spcPct val="140000"/>
              </a:lnSpc>
              <a:spcBef>
                <a:spcPts val="0"/>
              </a:spcBef>
              <a:buNone/>
              <a:extLst>
                <a:ext uri="{35155182-B16C-46BC-9424-99874614C6A1}">
                  <wpsdc:indentchars xmlns:wpsdc="http://www.wps.cn/officeDocument/2017/drawingmlCustomData" val="200" checksum="3877492575"/>
                </a:ext>
              </a:extLst>
            </a:pPr>
            <a:r>
              <a:rPr b="1" dirty="0">
                <a:latin typeface="楷体_GB2312" pitchFamily="49" charset="-122"/>
                <a:ea typeface="楷体_GB2312" pitchFamily="49" charset="-122"/>
              </a:rPr>
              <a:t>城镇化滞后：</a:t>
            </a:r>
            <a:endParaRPr b="1" dirty="0">
              <a:latin typeface="楷体_GB2312" pitchFamily="49" charset="-122"/>
              <a:ea typeface="楷体_GB2312" pitchFamily="49" charset="-122"/>
            </a:endParaRPr>
          </a:p>
          <a:p>
            <a:pPr marL="1371600" lvl="2" indent="-457200" algn="l" eaLnBrk="1" hangingPunct="1">
              <a:lnSpc>
                <a:spcPct val="140000"/>
              </a:lnSpc>
              <a:spcBef>
                <a:spcPts val="0"/>
              </a:spcBef>
              <a:buSzTx/>
              <a:buFont typeface="Wingdings" panose="05000000000000000000" charset="0"/>
              <a:buChar char="l"/>
            </a:pPr>
            <a:r>
              <a:rPr b="1" dirty="0">
                <a:latin typeface="楷体_GB2312" pitchFamily="49" charset="-122"/>
                <a:ea typeface="楷体_GB2312" pitchFamily="49" charset="-122"/>
              </a:rPr>
              <a:t>较少见；</a:t>
            </a:r>
            <a:endParaRPr b="1" dirty="0">
              <a:latin typeface="楷体_GB2312" pitchFamily="49" charset="-122"/>
              <a:ea typeface="楷体_GB2312" pitchFamily="49" charset="-122"/>
            </a:endParaRPr>
          </a:p>
          <a:p>
            <a:pPr marL="1371600" lvl="2" indent="-457200" algn="l" eaLnBrk="1" hangingPunct="1">
              <a:lnSpc>
                <a:spcPct val="140000"/>
              </a:lnSpc>
              <a:spcBef>
                <a:spcPts val="0"/>
              </a:spcBef>
              <a:buSzTx/>
              <a:buFont typeface="Wingdings" panose="05000000000000000000" charset="0"/>
              <a:buChar char="l"/>
            </a:pPr>
            <a:r>
              <a:rPr b="1" dirty="0">
                <a:latin typeface="楷体_GB2312" pitchFamily="49" charset="-122"/>
                <a:ea typeface="楷体_GB2312" pitchFamily="49" charset="-122"/>
              </a:rPr>
              <a:t>不能充分发挥城镇的集聚效应。</a:t>
            </a:r>
            <a:endParaRPr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（四）城镇化发展道路选择</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34556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609600" eaLnBrk="1" hangingPunct="1">
              <a:lnSpc>
                <a:spcPct val="190000"/>
              </a:lnSpc>
              <a:spcBef>
                <a:spcPts val="0"/>
              </a:spcBef>
              <a:buNone/>
              <a:extLst>
                <a:ext uri="{35155182-B16C-46BC-9424-99874614C6A1}">
                  <wpsdc:indentchars xmlns:wpsdc="http://www.wps.cn/officeDocument/2017/drawingmlCustomData" val="200" checksum="4158780845"/>
                </a:ext>
              </a:extLst>
            </a:pPr>
            <a:r>
              <a:rPr sz="2400" b="1" dirty="0">
                <a:latin typeface="楷体_GB2312" pitchFamily="49" charset="-122"/>
                <a:ea typeface="楷体_GB2312" pitchFamily="49" charset="-122"/>
              </a:rPr>
              <a:t>城镇化面临的问题：</a:t>
            </a:r>
            <a:endParaRPr sz="2400" b="1" dirty="0">
              <a:latin typeface="楷体_GB2312" pitchFamily="49" charset="-122"/>
              <a:ea typeface="楷体_GB2312" pitchFamily="49" charset="-122"/>
            </a:endParaRPr>
          </a:p>
          <a:p>
            <a:pPr lvl="1" eaLnBrk="1" hangingPunct="1">
              <a:lnSpc>
                <a:spcPct val="190000"/>
              </a:lnSpc>
              <a:spcBef>
                <a:spcPts val="0"/>
              </a:spcBef>
              <a:buClr>
                <a:srgbClr val="FF0000"/>
              </a:buClr>
              <a:buSzPct val="100000"/>
              <a:buFont typeface="Wingdings" panose="05000000000000000000" charset="0"/>
              <a:buChar char="l"/>
            </a:pPr>
            <a:r>
              <a:rPr sz="2100" b="1" dirty="0">
                <a:latin typeface="楷体_GB2312" pitchFamily="49" charset="-122"/>
                <a:ea typeface="楷体_GB2312" pitchFamily="49" charset="-122"/>
              </a:rPr>
              <a:t>城镇化落后或滞后；</a:t>
            </a:r>
            <a:endParaRPr sz="2100" b="1" dirty="0">
              <a:latin typeface="楷体_GB2312" pitchFamily="49" charset="-122"/>
              <a:ea typeface="楷体_GB2312" pitchFamily="49" charset="-122"/>
            </a:endParaRPr>
          </a:p>
          <a:p>
            <a:pPr marL="0" indent="609600" eaLnBrk="1" hangingPunct="1">
              <a:lnSpc>
                <a:spcPct val="190000"/>
              </a:lnSpc>
              <a:spcBef>
                <a:spcPts val="0"/>
              </a:spcBef>
              <a:buNone/>
              <a:extLst>
                <a:ext uri="{35155182-B16C-46BC-9424-99874614C6A1}">
                  <wpsdc:indentchars xmlns:wpsdc="http://www.wps.cn/officeDocument/2017/drawingmlCustomData" val="200" checksum="4158780845"/>
                </a:ext>
              </a:extLst>
            </a:pPr>
            <a:r>
              <a:rPr sz="2400" b="1" dirty="0">
                <a:latin typeface="楷体_GB2312" pitchFamily="49" charset="-122"/>
                <a:ea typeface="楷体_GB2312" pitchFamily="49" charset="-122"/>
              </a:rPr>
              <a:t>处理好大、中、小城市之间的比例关系。</a:t>
            </a:r>
            <a:endParaRPr sz="2400" b="1" dirty="0">
              <a:latin typeface="楷体_GB2312" pitchFamily="49" charset="-122"/>
              <a:ea typeface="楷体_GB2312" pitchFamily="49" charset="-122"/>
            </a:endParaRPr>
          </a:p>
          <a:p>
            <a:pPr lvl="1" algn="l" eaLnBrk="1" hangingPunct="1">
              <a:lnSpc>
                <a:spcPct val="190000"/>
              </a:lnSpc>
              <a:spcBef>
                <a:spcPts val="0"/>
              </a:spcBef>
              <a:buSzTx/>
              <a:buFont typeface="Wingdings" panose="05000000000000000000" charset="0"/>
              <a:buChar char="l"/>
            </a:pPr>
            <a:r>
              <a:rPr sz="2100" b="1" dirty="0">
                <a:latin typeface="楷体_GB2312" pitchFamily="49" charset="-122"/>
                <a:ea typeface="楷体_GB2312" pitchFamily="49" charset="-122"/>
              </a:rPr>
              <a:t> 各级城市的优缺点：</a:t>
            </a:r>
            <a:endParaRPr sz="2100" b="1" dirty="0">
              <a:latin typeface="楷体_GB2312" pitchFamily="49" charset="-122"/>
              <a:ea typeface="楷体_GB2312" pitchFamily="49" charset="-122"/>
            </a:endParaRPr>
          </a:p>
          <a:p>
            <a:pPr lvl="2" algn="l" eaLnBrk="1" hangingPunct="1">
              <a:lnSpc>
                <a:spcPct val="190000"/>
              </a:lnSpc>
              <a:spcBef>
                <a:spcPts val="0"/>
              </a:spcBef>
              <a:buSzTx/>
              <a:buFont typeface="Wingdings" panose="05000000000000000000" charset="0"/>
              <a:buChar char="l"/>
            </a:pPr>
            <a:r>
              <a:rPr sz="1800" b="1" dirty="0">
                <a:latin typeface="楷体_GB2312" pitchFamily="49" charset="-122"/>
                <a:ea typeface="楷体_GB2312" pitchFamily="49" charset="-122"/>
              </a:rPr>
              <a:t>大、中城市尤其是特大城市是国家政治、经济的主要枢纽，在第二产业和第三产业的发展上有着较高的经济效益；但容易产生“城市病”。</a:t>
            </a:r>
            <a:endParaRPr sz="1800" b="1" dirty="0">
              <a:latin typeface="楷体_GB2312" pitchFamily="49" charset="-122"/>
              <a:ea typeface="楷体_GB2312" pitchFamily="49" charset="-122"/>
            </a:endParaRPr>
          </a:p>
          <a:p>
            <a:pPr lvl="2" algn="l" eaLnBrk="1" hangingPunct="1">
              <a:lnSpc>
                <a:spcPct val="190000"/>
              </a:lnSpc>
              <a:spcBef>
                <a:spcPts val="0"/>
              </a:spcBef>
              <a:buSzTx/>
              <a:buFont typeface="Wingdings" panose="05000000000000000000" charset="0"/>
              <a:buChar char="l"/>
            </a:pPr>
            <a:r>
              <a:rPr sz="1800" b="1" dirty="0">
                <a:latin typeface="楷体_GB2312" pitchFamily="49" charset="-122"/>
                <a:ea typeface="楷体_GB2312" pitchFamily="49" charset="-122"/>
              </a:rPr>
              <a:t>小城镇具有密切联系农村，有利于农村剩余劳动力转移的社会效益；但也存在分散、占地广、难以获得规模效益的弱点。</a:t>
            </a:r>
            <a:r>
              <a:rPr sz="2055" b="1" dirty="0">
                <a:latin typeface="楷体_GB2312" pitchFamily="49" charset="-122"/>
                <a:ea typeface="楷体_GB2312" pitchFamily="49" charset="-122"/>
              </a:rPr>
              <a:t> </a:t>
            </a:r>
            <a:endParaRPr sz="2055"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a:solidFill>
                    <a:srgbClr val="1402BE"/>
                  </a:solidFill>
                  <a:ea typeface="隶书" panose="02010509060101010101" pitchFamily="49" charset="-122"/>
                  <a:sym typeface="+mn-ea"/>
                </a:rPr>
                <a:t>第一节</a:t>
              </a:r>
              <a:r>
                <a:rPr lang="en-US" altLang="zh-CN" sz="2800" b="1" dirty="0">
                  <a:solidFill>
                    <a:srgbClr val="1402BE"/>
                  </a:solidFill>
                  <a:ea typeface="隶书" panose="02010509060101010101" pitchFamily="49" charset="-122"/>
                  <a:sym typeface="+mn-ea"/>
                </a:rPr>
                <a:t>  </a:t>
              </a:r>
              <a:r>
                <a:rPr lang="zh-CN" altLang="en-US" sz="2800" b="1" dirty="0">
                  <a:solidFill>
                    <a:srgbClr val="1402BE"/>
                  </a:solidFill>
                  <a:ea typeface="隶书" panose="02010509060101010101" pitchFamily="49" charset="-122"/>
                  <a:sym typeface="+mn-ea"/>
                </a:rPr>
                <a:t>聚落的起源与发展</a:t>
              </a:r>
              <a:endParaRPr lang="zh-CN" altLang="en-US" sz="2800" b="1" dirty="0">
                <a:solidFill>
                  <a:srgbClr val="1402BE"/>
                </a:solidFill>
                <a:ea typeface="隶书" panose="02010509060101010101" pitchFamily="49" charset="-122"/>
                <a:sym typeface="+mn-ea"/>
              </a:endParaRPr>
            </a:p>
          </p:txBody>
        </p: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5" r="15"/>
          <a:stretch>
            <a:fillRect/>
          </a:stretch>
        </p:blipFill>
        <p:spPr>
          <a:xfrm>
            <a:off x="6093619" y="1833562"/>
            <a:ext cx="2636045" cy="3514726"/>
          </a:xfrm>
          <a:prstGeom prst="round1Rect">
            <a:avLst>
              <a:gd name="adj" fmla="val 26085"/>
            </a:avLst>
          </a:prstGeom>
        </p:spPr>
      </p:pic>
      <p:sp>
        <p:nvSpPr>
          <p:cNvPr id="11267" name="文本占位符 5122"/>
          <p:cNvSpPr>
            <a:spLocks noGrp="1"/>
          </p:cNvSpPr>
          <p:nvPr/>
        </p:nvSpPr>
        <p:spPr>
          <a:xfrm>
            <a:off x="539115" y="1772285"/>
            <a:ext cx="5155565" cy="308610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一、城市与乡村</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二、起源与发展</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三、城镇标准</a:t>
            </a:r>
            <a:endParaRPr lang="zh-CN" altLang="en-US" dirty="0">
              <a:solidFill>
                <a:srgbClr val="FF0000"/>
              </a:solidFill>
              <a:latin typeface="华文行楷" panose="02010800040101010101" pitchFamily="2" charset="-122"/>
              <a:ea typeface="华文行楷" panose="02010800040101010101" pitchFamily="2" charset="-122"/>
            </a:endParaRPr>
          </a:p>
          <a:p>
            <a:pPr>
              <a:buNone/>
            </a:pPr>
            <a:r>
              <a:rPr lang="zh-CN" altLang="en-US" sz="2100" dirty="0">
                <a:ea typeface="楷体_GB2312" pitchFamily="49" charset="-122"/>
              </a:rPr>
              <a:t>     </a:t>
            </a:r>
            <a:endParaRPr lang="zh-CN" altLang="en-US" sz="1500">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二、城市化进程</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510979" name="矩形 510978"/>
          <p:cNvSpPr/>
          <p:nvPr>
            <p:custDataLst>
              <p:tags r:id="rId2"/>
            </p:custDataLst>
          </p:nvPr>
        </p:nvSpPr>
        <p:spPr>
          <a:xfrm>
            <a:off x="379095" y="737235"/>
            <a:ext cx="8296910" cy="5266055"/>
          </a:xfrm>
          <a:prstGeom prst="rect">
            <a:avLst/>
          </a:prstGeom>
          <a:noFill/>
          <a:ln w="9525">
            <a:noFill/>
          </a:ln>
        </p:spPr>
        <p:txBody>
          <a:bodyPr>
            <a:noAutofit/>
          </a:bodyPr>
          <a:p>
            <a:pPr>
              <a:lnSpc>
                <a:spcPct val="130000"/>
              </a:lnSpc>
              <a:spcBef>
                <a:spcPct val="0"/>
              </a:spcBef>
              <a:buFont typeface="Arial" panose="020B0604020202020204" pitchFamily="34" charset="0"/>
            </a:pPr>
            <a:r>
              <a:rPr sz="2400" dirty="0">
                <a:latin typeface="宋体" panose="02010600030101010101" pitchFamily="2" charset="-122"/>
                <a:cs typeface="华文行楷" panose="02010800040101010101" pitchFamily="2" charset="-122"/>
              </a:rPr>
              <a:t>（一）内部市区的城市化</a:t>
            </a:r>
            <a:endParaRPr sz="2400" dirty="0">
              <a:latin typeface="宋体" panose="02010600030101010101" pitchFamily="2" charset="-122"/>
              <a:cs typeface="华文行楷" panose="02010800040101010101" pitchFamily="2" charset="-122"/>
            </a:endParaRPr>
          </a:p>
          <a:p>
            <a:pPr lvl="2">
              <a:lnSpc>
                <a:spcPct val="130000"/>
              </a:lnSpc>
              <a:spcBef>
                <a:spcPct val="0"/>
              </a:spcBef>
              <a:buFont typeface="Arial" panose="020B0604020202020204" pitchFamily="34" charset="0"/>
            </a:pPr>
            <a:r>
              <a:rPr lang="en-US" sz="2000" dirty="0">
                <a:latin typeface="宋体" panose="02010600030101010101" pitchFamily="2" charset="-122"/>
                <a:cs typeface="华文行楷" panose="02010800040101010101" pitchFamily="2" charset="-122"/>
              </a:rPr>
              <a:t>1</a:t>
            </a:r>
            <a:r>
              <a:rPr lang="zh-CN" altLang="en-US" sz="2000" dirty="0">
                <a:latin typeface="宋体" panose="02010600030101010101" pitchFamily="2" charset="-122"/>
                <a:cs typeface="华文行楷" panose="02010800040101010101" pitchFamily="2" charset="-122"/>
              </a:rPr>
              <a:t>、城心地区的城市化</a:t>
            </a:r>
            <a:endParaRPr lang="zh-CN" altLang="en-US" sz="2000" dirty="0">
              <a:latin typeface="宋体" panose="02010600030101010101" pitchFamily="2" charset="-122"/>
              <a:cs typeface="华文行楷" panose="02010800040101010101" pitchFamily="2" charset="-122"/>
            </a:endParaRPr>
          </a:p>
          <a:p>
            <a:pPr lvl="2">
              <a:lnSpc>
                <a:spcPct val="130000"/>
              </a:lnSpc>
              <a:spcBef>
                <a:spcPct val="0"/>
              </a:spcBef>
              <a:buFont typeface="Arial" panose="020B0604020202020204" pitchFamily="34" charset="0"/>
            </a:pPr>
            <a:r>
              <a:rPr lang="en-US" altLang="zh-CN" sz="2000" dirty="0">
                <a:latin typeface="宋体" panose="02010600030101010101" pitchFamily="2" charset="-122"/>
                <a:cs typeface="华文行楷" panose="02010800040101010101" pitchFamily="2" charset="-122"/>
              </a:rPr>
              <a:t>2</a:t>
            </a:r>
            <a:r>
              <a:rPr lang="zh-CN" altLang="en-US" sz="2000" dirty="0">
                <a:latin typeface="宋体" panose="02010600030101010101" pitchFamily="2" charset="-122"/>
                <a:cs typeface="华文行楷" panose="02010800040101010101" pitchFamily="2" charset="-122"/>
              </a:rPr>
              <a:t>、中间市区的城市化</a:t>
            </a:r>
            <a:endParaRPr sz="2000" dirty="0">
              <a:latin typeface="宋体" panose="02010600030101010101" pitchFamily="2" charset="-122"/>
              <a:cs typeface="华文行楷" panose="02010800040101010101" pitchFamily="2" charset="-122"/>
            </a:endParaRPr>
          </a:p>
          <a:p>
            <a:pPr algn="l">
              <a:lnSpc>
                <a:spcPct val="130000"/>
              </a:lnSpc>
              <a:buClrTx/>
              <a:buSzTx/>
              <a:buFont typeface="Arial" panose="020B0604020202020204" pitchFamily="34" charset="0"/>
            </a:pPr>
            <a:r>
              <a:rPr sz="2400" dirty="0">
                <a:latin typeface="宋体" panose="02010600030101010101" pitchFamily="2" charset="-122"/>
                <a:cs typeface="华文行楷" panose="02010800040101010101" pitchFamily="2" charset="-122"/>
              </a:rPr>
              <a:t>（二）外围市区的城市化</a:t>
            </a:r>
            <a:endParaRPr sz="2400" dirty="0">
              <a:latin typeface="宋体" panose="02010600030101010101" pitchFamily="2" charset="-122"/>
              <a:cs typeface="华文行楷" panose="02010800040101010101" pitchFamily="2" charset="-122"/>
            </a:endParaRPr>
          </a:p>
          <a:p>
            <a:pPr lvl="2" algn="l">
              <a:lnSpc>
                <a:spcPct val="130000"/>
              </a:lnSpc>
              <a:buClrTx/>
              <a:buSzTx/>
              <a:buFont typeface="Arial" panose="020B0604020202020204" pitchFamily="34" charset="0"/>
              <a:buNone/>
            </a:pPr>
            <a:r>
              <a:rPr lang="en-US" sz="2000" dirty="0">
                <a:latin typeface="宋体" panose="02010600030101010101" pitchFamily="2" charset="-122"/>
                <a:cs typeface="华文行楷" panose="02010800040101010101" pitchFamily="2" charset="-122"/>
              </a:rPr>
              <a:t>1、对外交通设施的延伸与城市化</a:t>
            </a:r>
            <a:endParaRPr lang="en-US" sz="2000" dirty="0">
              <a:latin typeface="宋体" panose="02010600030101010101" pitchFamily="2" charset="-122"/>
              <a:cs typeface="华文行楷" panose="02010800040101010101" pitchFamily="2" charset="-122"/>
            </a:endParaRPr>
          </a:p>
          <a:p>
            <a:pPr lvl="2" algn="l">
              <a:lnSpc>
                <a:spcPct val="130000"/>
              </a:lnSpc>
              <a:buClrTx/>
              <a:buSzTx/>
              <a:buFont typeface="Arial" panose="020B0604020202020204" pitchFamily="34" charset="0"/>
              <a:buNone/>
            </a:pPr>
            <a:r>
              <a:rPr lang="en-US" sz="2000" dirty="0">
                <a:latin typeface="宋体" panose="02010600030101010101" pitchFamily="2" charset="-122"/>
                <a:cs typeface="华文行楷" panose="02010800040101010101" pitchFamily="2" charset="-122"/>
              </a:rPr>
              <a:t>2、工业的扩展与城市化</a:t>
            </a:r>
            <a:endParaRPr lang="en-US" sz="2000" dirty="0">
              <a:latin typeface="宋体" panose="02010600030101010101" pitchFamily="2" charset="-122"/>
              <a:cs typeface="华文行楷" panose="02010800040101010101" pitchFamily="2" charset="-122"/>
            </a:endParaRPr>
          </a:p>
          <a:p>
            <a:pPr lvl="2" algn="l">
              <a:lnSpc>
                <a:spcPct val="130000"/>
              </a:lnSpc>
              <a:buClrTx/>
              <a:buSzTx/>
              <a:buFont typeface="Arial" panose="020B0604020202020204" pitchFamily="34" charset="0"/>
              <a:buNone/>
            </a:pPr>
            <a:r>
              <a:rPr lang="en-US" sz="2000" dirty="0">
                <a:latin typeface="宋体" panose="02010600030101010101" pitchFamily="2" charset="-122"/>
                <a:cs typeface="华文行楷" panose="02010800040101010101" pitchFamily="2" charset="-122"/>
              </a:rPr>
              <a:t>3、住宅的扩散与城市化</a:t>
            </a:r>
            <a:endParaRPr lang="en-US" sz="2000" dirty="0">
              <a:latin typeface="宋体" panose="02010600030101010101" pitchFamily="2" charset="-122"/>
              <a:cs typeface="华文行楷" panose="02010800040101010101" pitchFamily="2" charset="-122"/>
            </a:endParaRPr>
          </a:p>
          <a:p>
            <a:pPr algn="l">
              <a:lnSpc>
                <a:spcPct val="130000"/>
              </a:lnSpc>
              <a:spcBef>
                <a:spcPct val="20000"/>
              </a:spcBef>
              <a:buClrTx/>
              <a:buSzTx/>
              <a:buFont typeface="Arial" panose="020B0604020202020204" pitchFamily="34" charset="0"/>
            </a:pPr>
            <a:r>
              <a:rPr sz="2400" dirty="0">
                <a:latin typeface="宋体" panose="02010600030101010101" pitchFamily="2" charset="-122"/>
                <a:cs typeface="华文行楷" panose="02010800040101010101" pitchFamily="2" charset="-122"/>
              </a:rPr>
              <a:t>（三）郊区的城市化</a:t>
            </a:r>
            <a:endParaRPr sz="2400" dirty="0">
              <a:latin typeface="宋体" panose="02010600030101010101" pitchFamily="2" charset="-122"/>
              <a:cs typeface="华文行楷" panose="02010800040101010101" pitchFamily="2" charset="-122"/>
            </a:endParaRPr>
          </a:p>
          <a:p>
            <a:pPr lvl="2" algn="l">
              <a:lnSpc>
                <a:spcPct val="130000"/>
              </a:lnSpc>
              <a:spcBef>
                <a:spcPct val="20000"/>
              </a:spcBef>
              <a:buClrTx/>
              <a:buSzTx/>
              <a:buFont typeface="Wingdings" panose="05000000000000000000" pitchFamily="2" charset="2"/>
              <a:buNone/>
            </a:pPr>
            <a:r>
              <a:rPr lang="en-US" sz="2000" dirty="0">
                <a:latin typeface="宋体" panose="02010600030101010101" pitchFamily="2" charset="-122"/>
                <a:cs typeface="华文行楷" panose="02010800040101010101" pitchFamily="2" charset="-122"/>
                <a:sym typeface="+mn-ea"/>
              </a:rPr>
              <a:t>1．土地利用集约化</a:t>
            </a:r>
            <a:endParaRPr lang="en-US" sz="2000" dirty="0">
              <a:latin typeface="宋体" panose="02010600030101010101" pitchFamily="2" charset="-122"/>
              <a:cs typeface="华文行楷" panose="02010800040101010101" pitchFamily="2" charset="-122"/>
            </a:endParaRPr>
          </a:p>
          <a:p>
            <a:pPr lvl="2" algn="l">
              <a:lnSpc>
                <a:spcPct val="130000"/>
              </a:lnSpc>
              <a:spcBef>
                <a:spcPct val="20000"/>
              </a:spcBef>
              <a:buClrTx/>
              <a:buSzTx/>
              <a:buFont typeface="Wingdings" panose="05000000000000000000" pitchFamily="2" charset="2"/>
              <a:buNone/>
            </a:pPr>
            <a:r>
              <a:rPr lang="en-US" sz="2000" dirty="0">
                <a:latin typeface="宋体" panose="02010600030101010101" pitchFamily="2" charset="-122"/>
                <a:cs typeface="华文行楷" panose="02010800040101010101" pitchFamily="2" charset="-122"/>
                <a:sym typeface="+mn-ea"/>
              </a:rPr>
              <a:t>2．产业结构的高级化</a:t>
            </a:r>
            <a:endParaRPr lang="en-US" sz="2000" dirty="0">
              <a:latin typeface="宋体" panose="02010600030101010101" pitchFamily="2" charset="-122"/>
              <a:cs typeface="华文行楷" panose="02010800040101010101" pitchFamily="2" charset="-122"/>
            </a:endParaRPr>
          </a:p>
          <a:p>
            <a:pPr lvl="2" algn="l">
              <a:lnSpc>
                <a:spcPct val="130000"/>
              </a:lnSpc>
              <a:spcBef>
                <a:spcPct val="20000"/>
              </a:spcBef>
              <a:buClrTx/>
              <a:buSzTx/>
              <a:buFont typeface="Wingdings" panose="05000000000000000000" pitchFamily="2" charset="2"/>
              <a:buNone/>
            </a:pPr>
            <a:r>
              <a:rPr lang="en-US" sz="2000" dirty="0">
                <a:latin typeface="宋体" panose="02010600030101010101" pitchFamily="2" charset="-122"/>
                <a:cs typeface="华文行楷" panose="02010800040101010101" pitchFamily="2" charset="-122"/>
                <a:sym typeface="+mn-ea"/>
              </a:rPr>
              <a:t>3．城市网络化</a:t>
            </a:r>
            <a:endParaRPr lang="en-US" sz="2000" dirty="0">
              <a:latin typeface="宋体" panose="02010600030101010101" pitchFamily="2" charset="-122"/>
              <a:cs typeface="华文行楷" panose="02010800040101010101" pitchFamily="2" charset="-122"/>
            </a:endParaRPr>
          </a:p>
          <a:p>
            <a:pPr algn="l">
              <a:lnSpc>
                <a:spcPct val="130000"/>
              </a:lnSpc>
              <a:spcBef>
                <a:spcPct val="20000"/>
              </a:spcBef>
              <a:buClrTx/>
              <a:buSzTx/>
              <a:buFont typeface="Arial" panose="020B0604020202020204" pitchFamily="34" charset="0"/>
            </a:pPr>
            <a:r>
              <a:rPr sz="2400" dirty="0">
                <a:latin typeface="宋体" panose="02010600030101010101" pitchFamily="2" charset="-122"/>
                <a:cs typeface="华文行楷" panose="02010800040101010101" pitchFamily="2" charset="-122"/>
              </a:rPr>
              <a:t>（四）逆城市化阶段</a:t>
            </a:r>
            <a:endParaRPr sz="2400" dirty="0">
              <a:latin typeface="宋体" panose="02010600030101010101" pitchFamily="2" charset="-122"/>
              <a:cs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逆城市化现象</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857250"/>
            <a:ext cx="8535035" cy="357949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eaLnBrk="1" hangingPunct="1">
              <a:lnSpc>
                <a:spcPct val="190000"/>
              </a:lnSpc>
              <a:spcBef>
                <a:spcPts val="0"/>
              </a:spcBef>
              <a:buClr>
                <a:srgbClr val="FF0000"/>
              </a:buClr>
              <a:buSzPct val="100000"/>
              <a:buFont typeface="Wingdings" panose="05000000000000000000" charset="0"/>
              <a:buChar char="l"/>
            </a:pPr>
            <a:r>
              <a:rPr sz="2100" b="1" dirty="0">
                <a:latin typeface="楷体_GB2312" pitchFamily="49" charset="-122"/>
                <a:ea typeface="楷体_GB2312" pitchFamily="49" charset="-122"/>
              </a:rPr>
              <a:t>城镇人口比重增长缓慢、停滞，甚至下降；</a:t>
            </a:r>
            <a:endParaRPr sz="2100" b="1" dirty="0">
              <a:latin typeface="楷体_GB2312" pitchFamily="49" charset="-122"/>
              <a:ea typeface="楷体_GB2312" pitchFamily="49" charset="-122"/>
            </a:endParaRPr>
          </a:p>
          <a:p>
            <a:pPr lvl="1" eaLnBrk="1" hangingPunct="1">
              <a:lnSpc>
                <a:spcPct val="190000"/>
              </a:lnSpc>
              <a:spcBef>
                <a:spcPts val="0"/>
              </a:spcBef>
              <a:buClr>
                <a:srgbClr val="FF0000"/>
              </a:buClr>
              <a:buSzPct val="100000"/>
              <a:buFont typeface="Wingdings" panose="05000000000000000000" charset="0"/>
              <a:buChar char="l"/>
            </a:pPr>
            <a:r>
              <a:rPr sz="2100" b="1" dirty="0">
                <a:latin typeface="楷体_GB2312" pitchFamily="49" charset="-122"/>
                <a:ea typeface="楷体_GB2312" pitchFamily="49" charset="-122"/>
              </a:rPr>
              <a:t>大城市相对比重降低以及部分大城市人口绝对减少；</a:t>
            </a:r>
            <a:endParaRPr sz="2100" b="1" dirty="0">
              <a:latin typeface="楷体_GB2312" pitchFamily="49" charset="-122"/>
              <a:ea typeface="楷体_GB2312" pitchFamily="49" charset="-122"/>
            </a:endParaRPr>
          </a:p>
          <a:p>
            <a:pPr lvl="1" eaLnBrk="1" hangingPunct="1">
              <a:lnSpc>
                <a:spcPct val="190000"/>
              </a:lnSpc>
              <a:spcBef>
                <a:spcPts val="0"/>
              </a:spcBef>
              <a:buClr>
                <a:srgbClr val="FF0000"/>
              </a:buClr>
              <a:buSzPct val="100000"/>
              <a:buFont typeface="Wingdings" panose="05000000000000000000" charset="0"/>
              <a:buChar char="l"/>
            </a:pPr>
            <a:r>
              <a:rPr sz="2100" b="1" dirty="0">
                <a:latin typeface="楷体_GB2312" pitchFamily="49" charset="-122"/>
                <a:ea typeface="楷体_GB2312" pitchFamily="49" charset="-122"/>
              </a:rPr>
              <a:t>城市人口郊区化。</a:t>
            </a:r>
            <a:endParaRPr sz="2100" b="1" dirty="0">
              <a:latin typeface="楷体_GB2312" pitchFamily="49" charset="-122"/>
              <a:ea typeface="楷体_GB2312" pitchFamily="49" charset="-122"/>
            </a:endParaRPr>
          </a:p>
          <a:p>
            <a:pPr lvl="1" eaLnBrk="1" hangingPunct="1">
              <a:lnSpc>
                <a:spcPct val="190000"/>
              </a:lnSpc>
              <a:spcBef>
                <a:spcPts val="0"/>
              </a:spcBef>
              <a:buClr>
                <a:srgbClr val="FF0000"/>
              </a:buClr>
              <a:buSzPct val="100000"/>
              <a:buFont typeface="Wingdings" panose="05000000000000000000" charset="0"/>
              <a:buChar char="l"/>
            </a:pPr>
            <a:r>
              <a:rPr sz="2100" b="1" dirty="0">
                <a:latin typeface="楷体_GB2312" pitchFamily="49" charset="-122"/>
                <a:ea typeface="楷体_GB2312" pitchFamily="49" charset="-122"/>
              </a:rPr>
              <a:t>原因：</a:t>
            </a:r>
            <a:endParaRPr sz="2100" b="1" dirty="0">
              <a:latin typeface="楷体_GB2312" pitchFamily="49" charset="-122"/>
              <a:ea typeface="楷体_GB2312" pitchFamily="49" charset="-122"/>
            </a:endParaRPr>
          </a:p>
          <a:p>
            <a:pPr lvl="2" eaLnBrk="1" hangingPunct="1">
              <a:lnSpc>
                <a:spcPct val="190000"/>
              </a:lnSpc>
              <a:spcBef>
                <a:spcPts val="0"/>
              </a:spcBef>
              <a:buClr>
                <a:srgbClr val="FF0000"/>
              </a:buClr>
              <a:buSzPct val="100000"/>
              <a:buFont typeface="Wingdings" panose="05000000000000000000" charset="0"/>
              <a:buChar char="Ø"/>
            </a:pPr>
            <a:r>
              <a:rPr sz="1800" b="1" dirty="0">
                <a:latin typeface="楷体_GB2312" pitchFamily="49" charset="-122"/>
                <a:ea typeface="楷体_GB2312" pitchFamily="49" charset="-122"/>
              </a:rPr>
              <a:t>生产力高度发达，城乡实质性差异；</a:t>
            </a:r>
            <a:endParaRPr sz="1800" b="1" dirty="0">
              <a:latin typeface="楷体_GB2312" pitchFamily="49" charset="-122"/>
              <a:ea typeface="楷体_GB2312" pitchFamily="49" charset="-122"/>
            </a:endParaRPr>
          </a:p>
          <a:p>
            <a:pPr lvl="2" eaLnBrk="1" hangingPunct="1">
              <a:lnSpc>
                <a:spcPct val="190000"/>
              </a:lnSpc>
              <a:spcBef>
                <a:spcPts val="0"/>
              </a:spcBef>
              <a:buClr>
                <a:srgbClr val="FF0000"/>
              </a:buClr>
              <a:buSzPct val="100000"/>
              <a:buFont typeface="Wingdings" panose="05000000000000000000" charset="0"/>
              <a:buChar char="Ø"/>
            </a:pPr>
            <a:r>
              <a:rPr sz="1800" b="1" dirty="0">
                <a:latin typeface="楷体_GB2312" pitchFamily="49" charset="-122"/>
                <a:ea typeface="楷体_GB2312" pitchFamily="49" charset="-122"/>
              </a:rPr>
              <a:t>第三产业占绝对优势，对人口集中的需求度大大减少；</a:t>
            </a:r>
            <a:endParaRPr sz="1800" b="1" dirty="0">
              <a:latin typeface="楷体_GB2312" pitchFamily="49" charset="-122"/>
              <a:ea typeface="楷体_GB2312" pitchFamily="49" charset="-122"/>
            </a:endParaRPr>
          </a:p>
          <a:p>
            <a:pPr lvl="2" eaLnBrk="1" hangingPunct="1">
              <a:lnSpc>
                <a:spcPct val="190000"/>
              </a:lnSpc>
              <a:spcBef>
                <a:spcPts val="0"/>
              </a:spcBef>
              <a:buClr>
                <a:srgbClr val="FF0000"/>
              </a:buClr>
              <a:buSzPct val="100000"/>
              <a:buFont typeface="Wingdings" panose="05000000000000000000" charset="0"/>
              <a:buChar char="Ø"/>
            </a:pPr>
            <a:r>
              <a:rPr sz="1800" b="1" dirty="0">
                <a:latin typeface="楷体_GB2312" pitchFamily="49" charset="-122"/>
                <a:ea typeface="楷体_GB2312" pitchFamily="49" charset="-122"/>
              </a:rPr>
              <a:t>信息产业和高速交通的发展，显著减少了空间距离；</a:t>
            </a:r>
            <a:endParaRPr sz="1800" b="1" dirty="0">
              <a:latin typeface="楷体_GB2312" pitchFamily="49" charset="-122"/>
              <a:ea typeface="楷体_GB2312" pitchFamily="49" charset="-122"/>
            </a:endParaRPr>
          </a:p>
          <a:p>
            <a:pPr lvl="2" eaLnBrk="1" hangingPunct="1">
              <a:lnSpc>
                <a:spcPct val="190000"/>
              </a:lnSpc>
              <a:spcBef>
                <a:spcPts val="0"/>
              </a:spcBef>
              <a:buClr>
                <a:srgbClr val="FF0000"/>
              </a:buClr>
              <a:buSzPct val="100000"/>
              <a:buFont typeface="Wingdings" panose="05000000000000000000" charset="0"/>
              <a:buChar char="Ø"/>
            </a:pPr>
            <a:r>
              <a:rPr sz="1800" b="1" dirty="0">
                <a:latin typeface="楷体_GB2312" pitchFamily="49" charset="-122"/>
                <a:ea typeface="楷体_GB2312" pitchFamily="49" charset="-122"/>
              </a:rPr>
              <a:t>人们追求更高的生活质量和环境质量；</a:t>
            </a:r>
            <a:endParaRPr sz="1800" b="1" dirty="0">
              <a:latin typeface="楷体_GB2312" pitchFamily="49" charset="-122"/>
              <a:ea typeface="楷体_GB2312" pitchFamily="49" charset="-122"/>
            </a:endParaRPr>
          </a:p>
          <a:p>
            <a:pPr lvl="2" eaLnBrk="1" hangingPunct="1">
              <a:lnSpc>
                <a:spcPct val="190000"/>
              </a:lnSpc>
              <a:spcBef>
                <a:spcPts val="0"/>
              </a:spcBef>
              <a:buClr>
                <a:srgbClr val="FF0000"/>
              </a:buClr>
              <a:buSzPct val="100000"/>
              <a:buFont typeface="Wingdings" panose="05000000000000000000" charset="0"/>
              <a:buChar char="Ø"/>
            </a:pPr>
            <a:r>
              <a:rPr sz="1800" b="1" dirty="0">
                <a:latin typeface="楷体_GB2312" pitchFamily="49" charset="-122"/>
                <a:ea typeface="楷体_GB2312" pitchFamily="49" charset="-122"/>
              </a:rPr>
              <a:t>老龄化社会对人口分布的影响；</a:t>
            </a:r>
            <a:endParaRPr sz="1800" b="1" dirty="0">
              <a:latin typeface="楷体_GB2312" pitchFamily="49" charset="-122"/>
              <a:ea typeface="楷体_GB2312" pitchFamily="49" charset="-122"/>
            </a:endParaRPr>
          </a:p>
          <a:p>
            <a:pPr lvl="2" eaLnBrk="1" hangingPunct="1">
              <a:lnSpc>
                <a:spcPct val="190000"/>
              </a:lnSpc>
              <a:spcBef>
                <a:spcPts val="0"/>
              </a:spcBef>
              <a:buClr>
                <a:srgbClr val="FF0000"/>
              </a:buClr>
              <a:buSzPct val="100000"/>
              <a:buFont typeface="Wingdings" panose="05000000000000000000" charset="0"/>
              <a:buChar char="Ø"/>
            </a:pPr>
            <a:r>
              <a:rPr sz="1800" b="1" dirty="0">
                <a:latin typeface="楷体_GB2312" pitchFamily="49" charset="-122"/>
                <a:ea typeface="楷体_GB2312" pitchFamily="49" charset="-122"/>
              </a:rPr>
              <a:t>政府的政策导向。</a:t>
            </a:r>
            <a:r>
              <a:rPr sz="1760" b="1" dirty="0">
                <a:latin typeface="楷体_GB2312" pitchFamily="49" charset="-122"/>
                <a:ea typeface="楷体_GB2312" pitchFamily="49" charset="-122"/>
              </a:rPr>
              <a:t> </a:t>
            </a:r>
            <a:endParaRPr sz="176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251460" y="-27305"/>
            <a:ext cx="8696325" cy="5086350"/>
          </a:xfrm>
          <a:prstGeom prst="rect">
            <a:avLst/>
          </a:prstGeom>
        </p:spPr>
      </p:pic>
      <p:pic>
        <p:nvPicPr>
          <p:cNvPr id="522250" name="图片 522249" descr="福州市房价图"/>
          <p:cNvPicPr>
            <a:picLocks noChangeAspect="1"/>
          </p:cNvPicPr>
          <p:nvPr>
            <p:custDataLst>
              <p:tags r:id="rId4"/>
            </p:custDataLst>
          </p:nvPr>
        </p:nvPicPr>
        <p:blipFill>
          <a:blip r:embed="rId5"/>
          <a:stretch>
            <a:fillRect/>
          </a:stretch>
        </p:blipFill>
        <p:spPr>
          <a:xfrm>
            <a:off x="-36830" y="4386580"/>
            <a:ext cx="6774180" cy="23749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3" name="图片 2"/>
          <p:cNvPicPr>
            <a:picLocks noChangeAspect="1"/>
          </p:cNvPicPr>
          <p:nvPr>
            <p:custDataLst>
              <p:tags r:id="rId2"/>
            </p:custDataLst>
          </p:nvPr>
        </p:nvPicPr>
        <p:blipFill>
          <a:blip r:embed="rId3"/>
          <a:stretch>
            <a:fillRect/>
          </a:stretch>
        </p:blipFill>
        <p:spPr>
          <a:xfrm>
            <a:off x="0" y="0"/>
            <a:ext cx="9144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三、城市化的机制</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513029" name="文本框 513028"/>
          <p:cNvSpPr txBox="1"/>
          <p:nvPr>
            <p:custDataLst>
              <p:tags r:id="rId2"/>
            </p:custDataLst>
          </p:nvPr>
        </p:nvSpPr>
        <p:spPr>
          <a:xfrm>
            <a:off x="323850" y="1039495"/>
            <a:ext cx="8676005" cy="5476240"/>
          </a:xfrm>
          <a:prstGeom prst="rect">
            <a:avLst/>
          </a:prstGeom>
          <a:solidFill>
            <a:schemeClr val="bg1"/>
          </a:solidFill>
          <a:ln w="9525">
            <a:noFill/>
          </a:ln>
        </p:spPr>
        <p:txBody>
          <a:bodyPr>
            <a:noAutofit/>
          </a:bodyPr>
          <a:p>
            <a:pPr>
              <a:lnSpc>
                <a:spcPct val="240000"/>
              </a:lnSpc>
              <a:spcBef>
                <a:spcPct val="0"/>
              </a:spcBef>
              <a:buFont typeface="Arial" panose="020B0604020202020204" pitchFamily="34" charset="0"/>
            </a:pPr>
            <a:r>
              <a:rPr lang="zh-CN" altLang="en-US" sz="2800" b="1" dirty="0">
                <a:solidFill>
                  <a:srgbClr val="000099"/>
                </a:solidFill>
                <a:latin typeface="新宋体" panose="02010609030101010101" charset="-122"/>
                <a:ea typeface="新宋体" panose="02010609030101010101" charset="-122"/>
              </a:rPr>
              <a:t>（一）农业生产力的发展是城市化的原生动力</a:t>
            </a:r>
            <a:endParaRPr lang="zh-CN" altLang="en-US" sz="2800" b="1" dirty="0">
              <a:solidFill>
                <a:srgbClr val="000099"/>
              </a:solidFill>
              <a:latin typeface="新宋体" panose="02010609030101010101" charset="-122"/>
              <a:ea typeface="新宋体" panose="02010609030101010101" charset="-122"/>
            </a:endParaRPr>
          </a:p>
          <a:p>
            <a:pPr>
              <a:lnSpc>
                <a:spcPct val="240000"/>
              </a:lnSpc>
              <a:spcBef>
                <a:spcPct val="0"/>
              </a:spcBef>
              <a:buFont typeface="Arial" panose="020B0604020202020204" pitchFamily="34" charset="0"/>
            </a:pPr>
            <a:r>
              <a:rPr lang="zh-CN" altLang="en-US" sz="2800" b="1" dirty="0">
                <a:solidFill>
                  <a:srgbClr val="000099"/>
                </a:solidFill>
                <a:latin typeface="新宋体" panose="02010609030101010101" charset="-122"/>
                <a:ea typeface="新宋体" panose="02010609030101010101" charset="-122"/>
              </a:rPr>
              <a:t>（二）工业化是城市化直接动力</a:t>
            </a:r>
            <a:endParaRPr lang="zh-CN" altLang="en-US" sz="2800" b="1" dirty="0">
              <a:solidFill>
                <a:srgbClr val="000099"/>
              </a:solidFill>
              <a:latin typeface="新宋体" panose="02010609030101010101" charset="-122"/>
              <a:ea typeface="新宋体" panose="02010609030101010101" charset="-122"/>
            </a:endParaRPr>
          </a:p>
          <a:p>
            <a:pPr>
              <a:lnSpc>
                <a:spcPct val="240000"/>
              </a:lnSpc>
              <a:spcBef>
                <a:spcPct val="0"/>
              </a:spcBef>
              <a:buFont typeface="Arial" panose="020B0604020202020204" pitchFamily="34" charset="0"/>
            </a:pPr>
            <a:r>
              <a:rPr lang="zh-CN" altLang="en-US" sz="2800" b="1" dirty="0">
                <a:solidFill>
                  <a:srgbClr val="000099"/>
                </a:solidFill>
                <a:latin typeface="新宋体" panose="02010609030101010101" charset="-122"/>
                <a:ea typeface="新宋体" panose="02010609030101010101" charset="-122"/>
              </a:rPr>
              <a:t>（三）第三产业是城市化的后续动力</a:t>
            </a:r>
            <a:endParaRPr lang="zh-CN" altLang="en-US" sz="2800" b="1" dirty="0">
              <a:solidFill>
                <a:srgbClr val="000099"/>
              </a:solidFill>
              <a:latin typeface="新宋体" panose="02010609030101010101" charset="-122"/>
              <a:ea typeface="新宋体" panose="02010609030101010101" charset="-122"/>
            </a:endParaRPr>
          </a:p>
          <a:p>
            <a:pPr>
              <a:lnSpc>
                <a:spcPct val="240000"/>
              </a:lnSpc>
              <a:spcBef>
                <a:spcPct val="0"/>
              </a:spcBef>
              <a:buFont typeface="Arial" panose="020B0604020202020204" pitchFamily="34" charset="0"/>
            </a:pPr>
            <a:r>
              <a:rPr lang="zh-CN" altLang="en-US" sz="2800" b="1" dirty="0">
                <a:solidFill>
                  <a:srgbClr val="000099"/>
                </a:solidFill>
                <a:latin typeface="新宋体" panose="02010609030101010101" charset="-122"/>
                <a:ea typeface="新宋体" panose="02010609030101010101" charset="-122"/>
              </a:rPr>
              <a:t>（四）经济发展是城市化的内生决定性力量</a:t>
            </a:r>
            <a:endParaRPr lang="zh-CN" altLang="en-US" sz="2800" b="1" dirty="0">
              <a:solidFill>
                <a:srgbClr val="000099"/>
              </a:solidFill>
              <a:latin typeface="新宋体" panose="02010609030101010101" charset="-122"/>
              <a:ea typeface="新宋体" panose="02010609030101010101" charset="-122"/>
            </a:endParaRPr>
          </a:p>
          <a:p>
            <a:pPr>
              <a:lnSpc>
                <a:spcPct val="240000"/>
              </a:lnSpc>
              <a:spcBef>
                <a:spcPct val="0"/>
              </a:spcBef>
              <a:buFont typeface="Arial" panose="020B0604020202020204" pitchFamily="34" charset="0"/>
            </a:pPr>
            <a:r>
              <a:rPr lang="zh-CN" altLang="en-US" sz="2800" b="1" dirty="0">
                <a:solidFill>
                  <a:srgbClr val="000099"/>
                </a:solidFill>
                <a:latin typeface="新宋体" panose="02010609030101010101" charset="-122"/>
                <a:ea typeface="新宋体" panose="02010609030101010101" charset="-122"/>
              </a:rPr>
              <a:t>（五）人口与城市政策可以加速或延缓城市化进程</a:t>
            </a:r>
            <a:endParaRPr lang="zh-CN" altLang="en-US" sz="2800" b="1" dirty="0">
              <a:solidFill>
                <a:srgbClr val="000099"/>
              </a:solidFill>
              <a:latin typeface="新宋体" panose="02010609030101010101" charset="-122"/>
              <a:ea typeface="新宋体" panose="02010609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3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9"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四、当代城市化的特征</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510979" name="矩形 510978"/>
          <p:cNvSpPr/>
          <p:nvPr>
            <p:custDataLst>
              <p:tags r:id="rId2"/>
            </p:custDataLst>
          </p:nvPr>
        </p:nvSpPr>
        <p:spPr>
          <a:xfrm>
            <a:off x="379095" y="737235"/>
            <a:ext cx="8296910" cy="5266055"/>
          </a:xfrm>
          <a:prstGeom prst="rect">
            <a:avLst/>
          </a:prstGeom>
          <a:noFill/>
          <a:ln w="9525">
            <a:noFill/>
          </a:ln>
        </p:spPr>
        <p:txBody>
          <a:bodyPr>
            <a:noAutofit/>
          </a:bodyPr>
          <a:p>
            <a:pPr>
              <a:lnSpc>
                <a:spcPct val="130000"/>
              </a:lnSpc>
              <a:spcBef>
                <a:spcPct val="0"/>
              </a:spcBef>
              <a:buFont typeface="Arial" panose="020B0604020202020204" pitchFamily="34" charset="0"/>
            </a:pPr>
            <a:r>
              <a:rPr sz="2400" dirty="0">
                <a:latin typeface="宋体" panose="02010600030101010101" pitchFamily="2" charset="-122"/>
                <a:cs typeface="华文行楷" panose="02010800040101010101" pitchFamily="2" charset="-122"/>
              </a:rPr>
              <a:t>（一）世界城市化特征</a:t>
            </a:r>
            <a:endParaRPr sz="2400" dirty="0">
              <a:latin typeface="宋体" panose="02010600030101010101" pitchFamily="2" charset="-122"/>
              <a:cs typeface="华文行楷" panose="02010800040101010101" pitchFamily="2" charset="-122"/>
            </a:endParaRPr>
          </a:p>
          <a:p>
            <a:pPr lvl="2">
              <a:lnSpc>
                <a:spcPct val="130000"/>
              </a:lnSpc>
              <a:spcBef>
                <a:spcPct val="0"/>
              </a:spcBef>
              <a:buFont typeface="Arial" panose="020B0604020202020204" pitchFamily="34" charset="0"/>
            </a:pPr>
            <a:r>
              <a:rPr sz="2000" dirty="0">
                <a:latin typeface="宋体" panose="02010600030101010101" pitchFamily="2" charset="-122"/>
                <a:cs typeface="华文行楷" panose="02010800040101010101" pitchFamily="2" charset="-122"/>
              </a:rPr>
              <a:t>1</a:t>
            </a:r>
            <a:r>
              <a:rPr lang="zh-CN" sz="2000" dirty="0">
                <a:latin typeface="宋体" panose="02010600030101010101" pitchFamily="2" charset="-122"/>
                <a:cs typeface="华文行楷" panose="02010800040101010101" pitchFamily="2" charset="-122"/>
              </a:rPr>
              <a:t>、</a:t>
            </a:r>
            <a:r>
              <a:rPr sz="2000" dirty="0">
                <a:latin typeface="宋体" panose="02010600030101010101" pitchFamily="2" charset="-122"/>
                <a:cs typeface="华文行楷" panose="02010800040101010101" pitchFamily="2" charset="-122"/>
              </a:rPr>
              <a:t>城市化进程加快</a:t>
            </a:r>
            <a:endParaRPr sz="2000" dirty="0">
              <a:latin typeface="宋体" panose="02010600030101010101" pitchFamily="2" charset="-122"/>
              <a:cs typeface="华文行楷" panose="02010800040101010101" pitchFamily="2" charset="-122"/>
            </a:endParaRPr>
          </a:p>
          <a:p>
            <a:pPr lvl="2">
              <a:lnSpc>
                <a:spcPct val="130000"/>
              </a:lnSpc>
              <a:spcBef>
                <a:spcPct val="0"/>
              </a:spcBef>
              <a:buFont typeface="Arial" panose="020B0604020202020204" pitchFamily="34" charset="0"/>
            </a:pPr>
            <a:r>
              <a:rPr sz="2000" dirty="0">
                <a:latin typeface="宋体" panose="02010600030101010101" pitchFamily="2" charset="-122"/>
                <a:cs typeface="华文行楷" panose="02010800040101010101" pitchFamily="2" charset="-122"/>
              </a:rPr>
              <a:t>2</a:t>
            </a:r>
            <a:r>
              <a:rPr lang="zh-CN" sz="2000" dirty="0">
                <a:latin typeface="宋体" panose="02010600030101010101" pitchFamily="2" charset="-122"/>
                <a:cs typeface="华文行楷" panose="02010800040101010101" pitchFamily="2" charset="-122"/>
              </a:rPr>
              <a:t>、</a:t>
            </a:r>
            <a:r>
              <a:rPr sz="2000" dirty="0">
                <a:latin typeface="宋体" panose="02010600030101010101" pitchFamily="2" charset="-122"/>
                <a:cs typeface="华文行楷" panose="02010800040101010101" pitchFamily="2" charset="-122"/>
              </a:rPr>
              <a:t>出现规模巨大的城市群</a:t>
            </a:r>
            <a:endParaRPr sz="2000" dirty="0">
              <a:latin typeface="宋体" panose="02010600030101010101" pitchFamily="2" charset="-122"/>
              <a:cs typeface="华文行楷" panose="02010800040101010101" pitchFamily="2" charset="-122"/>
            </a:endParaRPr>
          </a:p>
          <a:p>
            <a:pPr lvl="2">
              <a:lnSpc>
                <a:spcPct val="130000"/>
              </a:lnSpc>
              <a:spcBef>
                <a:spcPct val="0"/>
              </a:spcBef>
              <a:buFont typeface="Arial" panose="020B0604020202020204" pitchFamily="34" charset="0"/>
            </a:pPr>
            <a:r>
              <a:rPr sz="2000" dirty="0">
                <a:latin typeface="宋体" panose="02010600030101010101" pitchFamily="2" charset="-122"/>
                <a:cs typeface="华文行楷" panose="02010800040101010101" pitchFamily="2" charset="-122"/>
              </a:rPr>
              <a:t>3</a:t>
            </a:r>
            <a:r>
              <a:rPr lang="zh-CN" sz="2000" dirty="0">
                <a:latin typeface="宋体" panose="02010600030101010101" pitchFamily="2" charset="-122"/>
                <a:cs typeface="华文行楷" panose="02010800040101010101" pitchFamily="2" charset="-122"/>
              </a:rPr>
              <a:t>、</a:t>
            </a:r>
            <a:r>
              <a:rPr sz="2000" dirty="0">
                <a:latin typeface="宋体" panose="02010600030101010101" pitchFamily="2" charset="-122"/>
                <a:cs typeface="华文行楷" panose="02010800040101010101" pitchFamily="2" charset="-122"/>
              </a:rPr>
              <a:t>城市化发展的区域差异明显</a:t>
            </a:r>
            <a:endParaRPr sz="2000" dirty="0">
              <a:latin typeface="宋体" panose="02010600030101010101" pitchFamily="2" charset="-122"/>
              <a:cs typeface="华文行楷" panose="02010800040101010101" pitchFamily="2" charset="-122"/>
            </a:endParaRPr>
          </a:p>
          <a:p>
            <a:pPr lvl="2">
              <a:lnSpc>
                <a:spcPct val="130000"/>
              </a:lnSpc>
              <a:spcBef>
                <a:spcPct val="0"/>
              </a:spcBef>
              <a:buFont typeface="Arial" panose="020B0604020202020204" pitchFamily="34" charset="0"/>
            </a:pPr>
            <a:r>
              <a:rPr sz="2000" dirty="0">
                <a:latin typeface="宋体" panose="02010600030101010101" pitchFamily="2" charset="-122"/>
                <a:cs typeface="华文行楷" panose="02010800040101010101" pitchFamily="2" charset="-122"/>
              </a:rPr>
              <a:t>４</a:t>
            </a:r>
            <a:r>
              <a:rPr lang="zh-CN" sz="2000" dirty="0">
                <a:latin typeface="宋体" panose="02010600030101010101" pitchFamily="2" charset="-122"/>
                <a:cs typeface="华文行楷" panose="02010800040101010101" pitchFamily="2" charset="-122"/>
              </a:rPr>
              <a:t>、</a:t>
            </a:r>
            <a:r>
              <a:rPr sz="2000" dirty="0">
                <a:latin typeface="宋体" panose="02010600030101010101" pitchFamily="2" charset="-122"/>
                <a:cs typeface="华文行楷" panose="02010800040101010101" pitchFamily="2" charset="-122"/>
              </a:rPr>
              <a:t>出现“逆城市化”倾向 </a:t>
            </a:r>
            <a:endParaRPr sz="2000" dirty="0">
              <a:latin typeface="宋体" panose="02010600030101010101" pitchFamily="2" charset="-122"/>
              <a:cs typeface="华文行楷" panose="02010800040101010101" pitchFamily="2" charset="-122"/>
            </a:endParaRPr>
          </a:p>
          <a:p>
            <a:pPr marL="0" lvl="2" algn="l">
              <a:lnSpc>
                <a:spcPct val="130000"/>
              </a:lnSpc>
              <a:buClrTx/>
              <a:buSzTx/>
              <a:buFont typeface="Arial" panose="020B0604020202020204" pitchFamily="34" charset="0"/>
            </a:pPr>
            <a:r>
              <a:rPr sz="2400" dirty="0">
                <a:latin typeface="宋体" panose="02010600030101010101" pitchFamily="2" charset="-122"/>
                <a:cs typeface="华文行楷" panose="02010800040101010101" pitchFamily="2" charset="-122"/>
              </a:rPr>
              <a:t>（二）中国城市化特征</a:t>
            </a:r>
            <a:endParaRPr sz="2400" dirty="0">
              <a:latin typeface="宋体" panose="02010600030101010101" pitchFamily="2" charset="-122"/>
              <a:cs typeface="华文行楷" panose="02010800040101010101" pitchFamily="2" charset="-122"/>
            </a:endParaRPr>
          </a:p>
          <a:p>
            <a:pPr lvl="2" algn="l">
              <a:lnSpc>
                <a:spcPct val="130000"/>
              </a:lnSpc>
              <a:buClrTx/>
              <a:buSzTx/>
              <a:buFont typeface="Arial" panose="020B0604020202020204" pitchFamily="34" charset="0"/>
              <a:buNone/>
            </a:pPr>
            <a:r>
              <a:rPr lang="en-US" sz="2000" dirty="0">
                <a:latin typeface="宋体" panose="02010600030101010101" pitchFamily="2" charset="-122"/>
                <a:cs typeface="华文行楷" panose="02010800040101010101" pitchFamily="2" charset="-122"/>
              </a:rPr>
              <a:t>１</a:t>
            </a:r>
            <a:r>
              <a:rPr lang="zh-CN" altLang="en-US" sz="2000" dirty="0">
                <a:latin typeface="宋体" panose="02010600030101010101" pitchFamily="2" charset="-122"/>
                <a:cs typeface="华文行楷" panose="02010800040101010101" pitchFamily="2" charset="-122"/>
              </a:rPr>
              <a:t>、</a:t>
            </a:r>
            <a:r>
              <a:rPr lang="en-US" sz="2000" dirty="0">
                <a:latin typeface="宋体" panose="02010600030101010101" pitchFamily="2" charset="-122"/>
                <a:cs typeface="华文行楷" panose="02010800040101010101" pitchFamily="2" charset="-122"/>
              </a:rPr>
              <a:t>进入快速发展阶段 </a:t>
            </a:r>
            <a:endParaRPr lang="en-US" sz="2000" dirty="0">
              <a:latin typeface="宋体" panose="02010600030101010101" pitchFamily="2" charset="-122"/>
              <a:cs typeface="华文行楷" panose="02010800040101010101" pitchFamily="2" charset="-122"/>
            </a:endParaRPr>
          </a:p>
          <a:p>
            <a:pPr lvl="2" algn="l">
              <a:lnSpc>
                <a:spcPct val="130000"/>
              </a:lnSpc>
              <a:buClrTx/>
              <a:buSzTx/>
              <a:buFont typeface="Arial" panose="020B0604020202020204" pitchFamily="34" charset="0"/>
              <a:buNone/>
            </a:pPr>
            <a:r>
              <a:rPr lang="en-US" sz="2000" dirty="0">
                <a:latin typeface="宋体" panose="02010600030101010101" pitchFamily="2" charset="-122"/>
                <a:cs typeface="华文行楷" panose="02010800040101010101" pitchFamily="2" charset="-122"/>
              </a:rPr>
              <a:t>２</a:t>
            </a:r>
            <a:r>
              <a:rPr lang="zh-CN" altLang="en-US" sz="2000" dirty="0">
                <a:latin typeface="宋体" panose="02010600030101010101" pitchFamily="2" charset="-122"/>
                <a:cs typeface="华文行楷" panose="02010800040101010101" pitchFamily="2" charset="-122"/>
              </a:rPr>
              <a:t>、</a:t>
            </a:r>
            <a:r>
              <a:rPr lang="en-US" sz="2000" dirty="0">
                <a:latin typeface="宋体" panose="02010600030101010101" pitchFamily="2" charset="-122"/>
                <a:cs typeface="华文行楷" panose="02010800040101010101" pitchFamily="2" charset="-122"/>
              </a:rPr>
              <a:t>乡村城市化开始显现 </a:t>
            </a:r>
            <a:endParaRPr lang="en-US" sz="2000" dirty="0">
              <a:latin typeface="宋体" panose="02010600030101010101" pitchFamily="2" charset="-122"/>
              <a:cs typeface="华文行楷" panose="02010800040101010101" pitchFamily="2" charset="-122"/>
            </a:endParaRPr>
          </a:p>
          <a:p>
            <a:pPr lvl="2" algn="l">
              <a:lnSpc>
                <a:spcPct val="130000"/>
              </a:lnSpc>
              <a:buClrTx/>
              <a:buSzTx/>
              <a:buFont typeface="Arial" panose="020B0604020202020204" pitchFamily="34" charset="0"/>
              <a:buNone/>
            </a:pPr>
            <a:r>
              <a:rPr lang="en-US" sz="2000" dirty="0">
                <a:latin typeface="宋体" panose="02010600030101010101" pitchFamily="2" charset="-122"/>
                <a:cs typeface="华文行楷" panose="02010800040101010101" pitchFamily="2" charset="-122"/>
              </a:rPr>
              <a:t>３</a:t>
            </a:r>
            <a:r>
              <a:rPr lang="zh-CN" altLang="en-US" sz="2000" dirty="0">
                <a:latin typeface="宋体" panose="02010600030101010101" pitchFamily="2" charset="-122"/>
                <a:cs typeface="华文行楷" panose="02010800040101010101" pitchFamily="2" charset="-122"/>
              </a:rPr>
              <a:t>、</a:t>
            </a:r>
            <a:r>
              <a:rPr lang="en-US" sz="2000" dirty="0">
                <a:latin typeface="宋体" panose="02010600030101010101" pitchFamily="2" charset="-122"/>
                <a:cs typeface="华文行楷" panose="02010800040101010101" pitchFamily="2" charset="-122"/>
              </a:rPr>
              <a:t>城市规模体系的动态变化加速</a:t>
            </a:r>
            <a:endParaRPr lang="en-US" sz="2000" dirty="0">
              <a:latin typeface="宋体" panose="02010600030101010101" pitchFamily="2" charset="-122"/>
              <a:cs typeface="华文行楷" panose="02010800040101010101" pitchFamily="2" charset="-122"/>
            </a:endParaRPr>
          </a:p>
          <a:p>
            <a:pPr lvl="2" algn="l">
              <a:lnSpc>
                <a:spcPct val="130000"/>
              </a:lnSpc>
              <a:buClrTx/>
              <a:buSzTx/>
              <a:buFont typeface="Arial" panose="020B0604020202020204" pitchFamily="34" charset="0"/>
              <a:buNone/>
            </a:pPr>
            <a:r>
              <a:rPr lang="en-US" sz="2000" dirty="0">
                <a:latin typeface="宋体" panose="02010600030101010101" pitchFamily="2" charset="-122"/>
                <a:cs typeface="华文行楷" panose="02010800040101010101" pitchFamily="2" charset="-122"/>
              </a:rPr>
              <a:t>４</a:t>
            </a:r>
            <a:r>
              <a:rPr lang="zh-CN" altLang="en-US" sz="2000" dirty="0">
                <a:latin typeface="宋体" panose="02010600030101010101" pitchFamily="2" charset="-122"/>
                <a:cs typeface="华文行楷" panose="02010800040101010101" pitchFamily="2" charset="-122"/>
              </a:rPr>
              <a:t>、</a:t>
            </a:r>
            <a:r>
              <a:rPr lang="en-US" sz="2000" dirty="0">
                <a:latin typeface="宋体" panose="02010600030101010101" pitchFamily="2" charset="-122"/>
                <a:cs typeface="华文行楷" panose="02010800040101010101" pitchFamily="2" charset="-122"/>
              </a:rPr>
              <a:t>城市化的省际差异明显 </a:t>
            </a:r>
            <a:endParaRPr lang="en-US" sz="2000" dirty="0">
              <a:latin typeface="宋体" panose="02010600030101010101" pitchFamily="2" charset="-122"/>
              <a:cs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47407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城镇化水平大幅提高，主要发生在发展中国家</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530435" name="图片 530434" descr="r3"/>
          <p:cNvPicPr>
            <a:picLocks noChangeAspect="1"/>
          </p:cNvPicPr>
          <p:nvPr>
            <p:custDataLst>
              <p:tags r:id="rId2"/>
            </p:custDataLst>
          </p:nvPr>
        </p:nvPicPr>
        <p:blipFill>
          <a:blip r:embed="rId3"/>
          <a:stretch>
            <a:fillRect/>
          </a:stretch>
        </p:blipFill>
        <p:spPr>
          <a:xfrm>
            <a:off x="539115" y="1412875"/>
            <a:ext cx="7799388" cy="32194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47407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大城市高速膨胀，而且基本集中在发展中国家；</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531459" name="图片 531458" descr="r4"/>
          <p:cNvPicPr>
            <a:picLocks noChangeAspect="1"/>
          </p:cNvPicPr>
          <p:nvPr>
            <p:custDataLst>
              <p:tags r:id="rId2"/>
            </p:custDataLst>
          </p:nvPr>
        </p:nvPicPr>
        <p:blipFill>
          <a:blip r:embed="rId3"/>
          <a:stretch>
            <a:fillRect/>
          </a:stretch>
        </p:blipFill>
        <p:spPr>
          <a:xfrm>
            <a:off x="467360" y="1700530"/>
            <a:ext cx="7870825" cy="3113088"/>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32482" name="图片 532481" descr="r4a"/>
          <p:cNvPicPr>
            <a:picLocks noChangeAspect="1"/>
          </p:cNvPicPr>
          <p:nvPr>
            <p:custDataLst>
              <p:tags r:id="rId2"/>
            </p:custDataLst>
          </p:nvPr>
        </p:nvPicPr>
        <p:blipFill>
          <a:blip r:embed="rId3"/>
          <a:stretch>
            <a:fillRect/>
          </a:stretch>
        </p:blipFill>
        <p:spPr>
          <a:xfrm>
            <a:off x="609600" y="0"/>
            <a:ext cx="7924800" cy="67341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38627" name="图片 538626" descr="城市群"/>
          <p:cNvPicPr>
            <a:picLocks noChangeAspect="1"/>
          </p:cNvPicPr>
          <p:nvPr>
            <p:custDataLst>
              <p:tags r:id="rId2"/>
            </p:custDataLst>
          </p:nvPr>
        </p:nvPicPr>
        <p:blipFill>
          <a:blip r:embed="rId3"/>
          <a:stretch>
            <a:fillRect/>
          </a:stretch>
        </p:blipFill>
        <p:spPr>
          <a:xfrm>
            <a:off x="0" y="0"/>
            <a:ext cx="4572000" cy="3646488"/>
          </a:xfrm>
          <a:prstGeom prst="rect">
            <a:avLst/>
          </a:prstGeom>
          <a:noFill/>
          <a:ln w="9525">
            <a:noFill/>
          </a:ln>
        </p:spPr>
      </p:pic>
      <p:pic>
        <p:nvPicPr>
          <p:cNvPr id="538629" name="图片 538628" descr="6大群"/>
          <p:cNvPicPr>
            <a:picLocks noChangeAspect="1"/>
          </p:cNvPicPr>
          <p:nvPr>
            <p:custDataLst>
              <p:tags r:id="rId4"/>
            </p:custDataLst>
          </p:nvPr>
        </p:nvPicPr>
        <p:blipFill>
          <a:blip r:embed="rId5"/>
          <a:stretch>
            <a:fillRect/>
          </a:stretch>
        </p:blipFill>
        <p:spPr>
          <a:xfrm>
            <a:off x="4427538" y="261938"/>
            <a:ext cx="4716462" cy="3179762"/>
          </a:xfrm>
          <a:prstGeom prst="rect">
            <a:avLst/>
          </a:prstGeom>
          <a:noFill/>
          <a:ln w="9525">
            <a:noFill/>
          </a:ln>
        </p:spPr>
      </p:pic>
      <p:pic>
        <p:nvPicPr>
          <p:cNvPr id="538628" name="图片 538627" descr="中国城镇群"/>
          <p:cNvPicPr>
            <a:picLocks noChangeAspect="1"/>
          </p:cNvPicPr>
          <p:nvPr>
            <p:custDataLst>
              <p:tags r:id="rId6"/>
            </p:custDataLst>
          </p:nvPr>
        </p:nvPicPr>
        <p:blipFill>
          <a:blip r:embed="rId7"/>
          <a:stretch>
            <a:fillRect/>
          </a:stretch>
        </p:blipFill>
        <p:spPr>
          <a:xfrm>
            <a:off x="2268538" y="3573463"/>
            <a:ext cx="4756150" cy="3284537"/>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一、城市与</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发展</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38915" name="文本占位符 38914"/>
          <p:cNvSpPr>
            <a:spLocks noGrp="1"/>
          </p:cNvSpPr>
          <p:nvPr>
            <p:custDataLst>
              <p:tags r:id="rId3"/>
            </p:custDataLst>
          </p:nvPr>
        </p:nvSpPr>
        <p:spPr>
          <a:xfrm>
            <a:off x="1043940" y="1412875"/>
            <a:ext cx="7772400" cy="41148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180000"/>
              </a:lnSpc>
              <a:buNone/>
            </a:pPr>
            <a:r>
              <a:rPr lang="zh-CN" altLang="en-US" dirty="0">
                <a:solidFill>
                  <a:srgbClr val="FF0000"/>
                </a:solidFill>
                <a:ea typeface="华文行楷" panose="02010800040101010101" pitchFamily="2" charset="-122"/>
              </a:rPr>
              <a:t>（一）聚</a:t>
            </a:r>
            <a:r>
              <a:rPr lang="zh-CN" altLang="en-US" dirty="0">
                <a:solidFill>
                  <a:srgbClr val="FF0000"/>
                </a:solidFill>
                <a:ea typeface="华文行楷" panose="02010800040101010101" pitchFamily="2" charset="-122"/>
              </a:rPr>
              <a:t>落</a:t>
            </a:r>
            <a:endParaRPr lang="zh-CN" altLang="en-US" dirty="0">
              <a:solidFill>
                <a:srgbClr val="FF0000"/>
              </a:solidFill>
              <a:ea typeface="华文行楷" panose="02010800040101010101" pitchFamily="2" charset="-122"/>
            </a:endParaRPr>
          </a:p>
          <a:p>
            <a:pPr>
              <a:lnSpc>
                <a:spcPct val="180000"/>
              </a:lnSpc>
              <a:buNone/>
            </a:pPr>
            <a:r>
              <a:rPr lang="zh-CN" altLang="en-US" dirty="0">
                <a:solidFill>
                  <a:srgbClr val="FF0000"/>
                </a:solidFill>
                <a:ea typeface="华文行楷" panose="02010800040101010101" pitchFamily="2" charset="-122"/>
              </a:rPr>
              <a:t>（二）</a:t>
            </a:r>
            <a:r>
              <a:rPr lang="zh-CN" altLang="en-US" dirty="0">
                <a:solidFill>
                  <a:srgbClr val="FF0000"/>
                </a:solidFill>
                <a:ea typeface="华文行楷" panose="02010800040101010101" pitchFamily="2" charset="-122"/>
              </a:rPr>
              <a:t>城市</a:t>
            </a:r>
            <a:endParaRPr lang="zh-CN" altLang="en-US" dirty="0">
              <a:solidFill>
                <a:srgbClr val="FF0000"/>
              </a:solidFill>
              <a:ea typeface="华文行楷" panose="02010800040101010101" pitchFamily="2" charset="-122"/>
            </a:endParaRPr>
          </a:p>
          <a:p>
            <a:pPr>
              <a:lnSpc>
                <a:spcPct val="180000"/>
              </a:lnSpc>
              <a:buNone/>
            </a:pPr>
            <a:r>
              <a:rPr lang="zh-CN" altLang="en-US" dirty="0">
                <a:solidFill>
                  <a:srgbClr val="FF0000"/>
                </a:solidFill>
                <a:ea typeface="华文行楷" panose="02010800040101010101" pitchFamily="2" charset="-122"/>
              </a:rPr>
              <a:t>（三）集镇</a:t>
            </a:r>
            <a:endParaRPr lang="zh-CN" altLang="en-US" dirty="0">
              <a:solidFill>
                <a:srgbClr val="FF0000"/>
              </a:solidFill>
              <a:ea typeface="华文行楷" panose="02010800040101010101" pitchFamily="2" charset="-122"/>
            </a:endParaRPr>
          </a:p>
          <a:p>
            <a:pPr>
              <a:lnSpc>
                <a:spcPct val="180000"/>
              </a:lnSpc>
              <a:buNone/>
            </a:pPr>
            <a:r>
              <a:rPr lang="zh-CN" altLang="en-US" dirty="0">
                <a:solidFill>
                  <a:srgbClr val="FF0000"/>
                </a:solidFill>
                <a:ea typeface="华文行楷" panose="02010800040101010101" pitchFamily="2" charset="-122"/>
              </a:rPr>
              <a:t>（四）乡村</a:t>
            </a:r>
            <a:endParaRPr lang="zh-CN" altLang="en-US">
              <a:ea typeface="华文行楷" panose="02010800040101010101" pitchFamily="2" charset="-122"/>
            </a:endParaRPr>
          </a:p>
          <a:p>
            <a:pPr>
              <a:buNone/>
            </a:pPr>
            <a:endParaRPr lang="zh-CN" altLang="en-US">
              <a:ea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47407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逆城市化现象</a:t>
            </a:r>
            <a:endParaRPr kumimoji="0" lang="zh-CN" altLang="en-US" sz="32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533507" name="图片 533506" descr="r5"/>
          <p:cNvPicPr>
            <a:picLocks noChangeAspect="1"/>
          </p:cNvPicPr>
          <p:nvPr>
            <p:custDataLst>
              <p:tags r:id="rId2"/>
            </p:custDataLst>
          </p:nvPr>
        </p:nvPicPr>
        <p:blipFill>
          <a:blip r:embed="rId3"/>
          <a:stretch>
            <a:fillRect/>
          </a:stretch>
        </p:blipFill>
        <p:spPr>
          <a:xfrm>
            <a:off x="395605" y="1076960"/>
            <a:ext cx="7546975" cy="4703763"/>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a:latin typeface="隶书" panose="02010509060101010101" pitchFamily="49" charset="-122"/>
                  <a:ea typeface="隶书" panose="02010509060101010101" pitchFamily="49" charset="-122"/>
                  <a:sym typeface="+mn-ea"/>
                </a:rPr>
                <a:t>第</a:t>
              </a:r>
              <a:r>
                <a:rPr lang="en-US" altLang="zh-CN" sz="2800" b="1">
                  <a:latin typeface="隶书" panose="02010509060101010101" pitchFamily="49" charset="-122"/>
                  <a:ea typeface="隶书" panose="02010509060101010101" pitchFamily="49" charset="-122"/>
                  <a:sym typeface="+mn-ea"/>
                </a:rPr>
                <a:t>3</a:t>
              </a:r>
              <a:r>
                <a:rPr lang="zh-CN" altLang="en-US" sz="2800" b="1" dirty="0">
                  <a:latin typeface="隶书" panose="02010509060101010101" pitchFamily="49" charset="-122"/>
                  <a:ea typeface="隶书" panose="02010509060101010101" pitchFamily="49" charset="-122"/>
                  <a:sym typeface="+mn-ea"/>
                </a:rPr>
                <a:t>节 城市与城市地域结构</a:t>
              </a:r>
              <a:endParaRPr lang="zh-CN" altLang="en-US" sz="2800" b="1" dirty="0">
                <a:latin typeface="隶书" panose="02010509060101010101" pitchFamily="49" charset="-122"/>
                <a:ea typeface="隶书" panose="02010509060101010101" pitchFamily="49" charset="-122"/>
                <a:sym typeface="+mn-ea"/>
              </a:endParaRPr>
            </a:p>
          </p:txBody>
        </p: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5" r="15"/>
          <a:stretch>
            <a:fillRect/>
          </a:stretch>
        </p:blipFill>
        <p:spPr>
          <a:xfrm>
            <a:off x="6093619" y="1833562"/>
            <a:ext cx="2636045" cy="3514726"/>
          </a:xfrm>
          <a:prstGeom prst="round1Rect">
            <a:avLst>
              <a:gd name="adj" fmla="val 26085"/>
            </a:avLst>
          </a:prstGeom>
        </p:spPr>
      </p:pic>
      <p:sp>
        <p:nvSpPr>
          <p:cNvPr id="11267" name="文本占位符 5122"/>
          <p:cNvSpPr>
            <a:spLocks noGrp="1"/>
          </p:cNvSpPr>
          <p:nvPr/>
        </p:nvSpPr>
        <p:spPr>
          <a:xfrm>
            <a:off x="539115" y="1772285"/>
            <a:ext cx="5155565" cy="308610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一、城市区位与环境的关系</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二、城市与自然环境</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三、城市地域结构发展动力及其模式</a:t>
            </a:r>
            <a:r>
              <a:rPr lang="zh-CN" altLang="en-US" sz="2100" dirty="0">
                <a:ea typeface="楷体_GB2312" pitchFamily="49" charset="-122"/>
              </a:rPr>
              <a:t>   </a:t>
            </a:r>
            <a:endParaRPr lang="zh-CN" altLang="en-US" sz="1500">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90149" name="动作按钮: 后退或前一项 390148">
            <a:hlinkClick r:id="rId3" action="ppaction://hlinksldjump"/>
          </p:cNvPr>
          <p:cNvSpPr/>
          <p:nvPr/>
        </p:nvSpPr>
        <p:spPr>
          <a:xfrm>
            <a:off x="7308850" y="5734050"/>
            <a:ext cx="1042988" cy="574675"/>
          </a:xfrm>
          <a:prstGeom prst="actionButtonBackPrevious">
            <a:avLst/>
          </a:prstGeom>
          <a:solidFill>
            <a:srgbClr val="666699"/>
          </a:solidFill>
          <a:ln w="9525">
            <a:noFill/>
          </a:ln>
        </p:spPr>
        <p:txBody>
          <a:bodyPr/>
          <a:p>
            <a:endParaRPr lang="zh-CN" altLang="en-US"/>
          </a:p>
        </p:txBody>
      </p:sp>
      <p:sp>
        <p:nvSpPr>
          <p:cNvPr id="4" name="文本框 3"/>
          <p:cNvSpPr txBox="1"/>
          <p:nvPr>
            <p:custDataLst>
              <p:tags r:id="rId4"/>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一、城市区位与环境的关系</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510979" name="矩形 510978"/>
          <p:cNvSpPr/>
          <p:nvPr>
            <p:custDataLst>
              <p:tags r:id="rId5"/>
            </p:custDataLst>
          </p:nvPr>
        </p:nvSpPr>
        <p:spPr>
          <a:xfrm>
            <a:off x="379095" y="1076325"/>
            <a:ext cx="8296910" cy="4926965"/>
          </a:xfrm>
          <a:prstGeom prst="rect">
            <a:avLst/>
          </a:prstGeom>
          <a:noFill/>
          <a:ln w="9525">
            <a:noFill/>
          </a:ln>
        </p:spPr>
        <p:txBody>
          <a:bodyPr>
            <a:noAutofit/>
          </a:bodyPr>
          <a:p>
            <a:pPr>
              <a:lnSpc>
                <a:spcPct val="130000"/>
              </a:lnSpc>
              <a:spcBef>
                <a:spcPct val="0"/>
              </a:spcBef>
              <a:buFont typeface="Arial" panose="020B0604020202020204" pitchFamily="34" charset="0"/>
            </a:pPr>
            <a:r>
              <a:rPr sz="2400" dirty="0">
                <a:latin typeface="宋体" panose="02010600030101010101" pitchFamily="2" charset="-122"/>
                <a:cs typeface="华文行楷" panose="02010800040101010101" pitchFamily="2" charset="-122"/>
              </a:rPr>
              <a:t>（一）从防卫出发而选择的区位</a:t>
            </a:r>
            <a:endParaRPr sz="2400" dirty="0">
              <a:latin typeface="宋体" panose="02010600030101010101" pitchFamily="2" charset="-122"/>
              <a:cs typeface="华文行楷" panose="02010800040101010101" pitchFamily="2" charset="-122"/>
            </a:endParaRPr>
          </a:p>
          <a:p>
            <a:pPr lvl="2">
              <a:lnSpc>
                <a:spcPct val="130000"/>
              </a:lnSpc>
              <a:spcBef>
                <a:spcPct val="0"/>
              </a:spcBef>
              <a:buFont typeface="Arial" panose="020B0604020202020204" pitchFamily="34" charset="0"/>
            </a:pPr>
            <a:r>
              <a:rPr sz="2000" dirty="0">
                <a:latin typeface="宋体" panose="02010600030101010101" pitchFamily="2" charset="-122"/>
                <a:cs typeface="华文行楷" panose="02010800040101010101" pitchFamily="2" charset="-122"/>
              </a:rPr>
              <a:t>1</a:t>
            </a:r>
            <a:r>
              <a:rPr lang="zh-CN" altLang="en-US" sz="2000" dirty="0">
                <a:latin typeface="宋体" panose="02010600030101010101" pitchFamily="2" charset="-122"/>
                <a:cs typeface="华文行楷" panose="02010800040101010101" pitchFamily="2" charset="-122"/>
              </a:rPr>
              <a:t>、</a:t>
            </a:r>
            <a:r>
              <a:rPr sz="2000" dirty="0">
                <a:latin typeface="宋体" panose="02010600030101010101" pitchFamily="2" charset="-122"/>
                <a:cs typeface="华文行楷" panose="02010800040101010101" pitchFamily="2" charset="-122"/>
              </a:rPr>
              <a:t>在利用河流方面</a:t>
            </a:r>
            <a:endParaRPr sz="2000" dirty="0">
              <a:latin typeface="宋体" panose="02010600030101010101" pitchFamily="2" charset="-122"/>
              <a:cs typeface="华文行楷" panose="02010800040101010101" pitchFamily="2" charset="-122"/>
            </a:endParaRPr>
          </a:p>
          <a:p>
            <a:pPr lvl="2">
              <a:lnSpc>
                <a:spcPct val="130000"/>
              </a:lnSpc>
              <a:spcBef>
                <a:spcPct val="0"/>
              </a:spcBef>
              <a:buFont typeface="Arial" panose="020B0604020202020204" pitchFamily="34" charset="0"/>
            </a:pPr>
            <a:r>
              <a:rPr sz="2000" dirty="0">
                <a:latin typeface="宋体" panose="02010600030101010101" pitchFamily="2" charset="-122"/>
                <a:cs typeface="华文行楷" panose="02010800040101010101" pitchFamily="2" charset="-122"/>
              </a:rPr>
              <a:t>2</a:t>
            </a:r>
            <a:r>
              <a:rPr lang="zh-CN" sz="2000" dirty="0">
                <a:latin typeface="宋体" panose="02010600030101010101" pitchFamily="2" charset="-122"/>
                <a:cs typeface="华文行楷" panose="02010800040101010101" pitchFamily="2" charset="-122"/>
              </a:rPr>
              <a:t>、</a:t>
            </a:r>
            <a:r>
              <a:rPr sz="2000" dirty="0">
                <a:latin typeface="宋体" panose="02010600030101010101" pitchFamily="2" charset="-122"/>
                <a:cs typeface="华文行楷" panose="02010800040101010101" pitchFamily="2" charset="-122"/>
              </a:rPr>
              <a:t>在利用海洋方面作为防卫的有利条件有半岛、岛与内港</a:t>
            </a:r>
            <a:endParaRPr sz="2000" dirty="0">
              <a:latin typeface="宋体" panose="02010600030101010101" pitchFamily="2" charset="-122"/>
              <a:cs typeface="华文行楷" panose="02010800040101010101" pitchFamily="2" charset="-122"/>
            </a:endParaRPr>
          </a:p>
          <a:p>
            <a:pPr lvl="2">
              <a:lnSpc>
                <a:spcPct val="130000"/>
              </a:lnSpc>
              <a:spcBef>
                <a:spcPct val="0"/>
              </a:spcBef>
              <a:buFont typeface="Arial" panose="020B0604020202020204" pitchFamily="34" charset="0"/>
            </a:pPr>
            <a:r>
              <a:rPr sz="2000" dirty="0">
                <a:latin typeface="宋体" panose="02010600030101010101" pitchFamily="2" charset="-122"/>
                <a:cs typeface="华文行楷" panose="02010800040101010101" pitchFamily="2" charset="-122"/>
              </a:rPr>
              <a:t>3</a:t>
            </a:r>
            <a:r>
              <a:rPr lang="zh-CN" sz="2000" dirty="0">
                <a:latin typeface="宋体" panose="02010600030101010101" pitchFamily="2" charset="-122"/>
                <a:cs typeface="华文行楷" panose="02010800040101010101" pitchFamily="2" charset="-122"/>
              </a:rPr>
              <a:t>、</a:t>
            </a:r>
            <a:r>
              <a:rPr sz="2000" dirty="0">
                <a:latin typeface="宋体" panose="02010600030101010101" pitchFamily="2" charset="-122"/>
                <a:cs typeface="华文行楷" panose="02010800040101010101" pitchFamily="2" charset="-122"/>
              </a:rPr>
              <a:t>制高点和隘口 </a:t>
            </a:r>
            <a:endParaRPr sz="2000" dirty="0">
              <a:latin typeface="宋体" panose="02010600030101010101" pitchFamily="2" charset="-122"/>
              <a:cs typeface="华文行楷" panose="02010800040101010101" pitchFamily="2" charset="-122"/>
            </a:endParaRPr>
          </a:p>
          <a:p>
            <a:pPr marL="0" lvl="2" algn="l">
              <a:lnSpc>
                <a:spcPct val="130000"/>
              </a:lnSpc>
              <a:buClrTx/>
              <a:buSzTx/>
              <a:buFont typeface="Arial" panose="020B0604020202020204" pitchFamily="34" charset="0"/>
            </a:pPr>
            <a:r>
              <a:rPr sz="2400" dirty="0">
                <a:latin typeface="宋体" panose="02010600030101010101" pitchFamily="2" charset="-122"/>
                <a:cs typeface="华文行楷" panose="02010800040101010101" pitchFamily="2" charset="-122"/>
              </a:rPr>
              <a:t>（二）城市区位与交通的关系</a:t>
            </a:r>
            <a:endParaRPr sz="2400" dirty="0">
              <a:latin typeface="宋体" panose="02010600030101010101" pitchFamily="2" charset="-122"/>
              <a:cs typeface="华文行楷" panose="02010800040101010101" pitchFamily="2" charset="-122"/>
            </a:endParaRPr>
          </a:p>
          <a:p>
            <a:pPr lvl="2" algn="l">
              <a:lnSpc>
                <a:spcPct val="130000"/>
              </a:lnSpc>
              <a:buClrTx/>
              <a:buSzTx/>
              <a:buFont typeface="Arial" panose="020B0604020202020204" pitchFamily="34" charset="0"/>
              <a:buNone/>
            </a:pPr>
            <a:r>
              <a:rPr sz="2000" dirty="0">
                <a:latin typeface="宋体" panose="02010600030101010101" pitchFamily="2" charset="-122"/>
                <a:cs typeface="华文行楷" panose="02010800040101010101" pitchFamily="2" charset="-122"/>
              </a:rPr>
              <a:t>1</a:t>
            </a:r>
            <a:r>
              <a:rPr lang="zh-CN" sz="2000" dirty="0">
                <a:latin typeface="宋体" panose="02010600030101010101" pitchFamily="2" charset="-122"/>
                <a:cs typeface="华文行楷" panose="02010800040101010101" pitchFamily="2" charset="-122"/>
              </a:rPr>
              <a:t>、</a:t>
            </a:r>
            <a:r>
              <a:rPr sz="2000" dirty="0">
                <a:latin typeface="宋体" panose="02010600030101010101" pitchFamily="2" charset="-122"/>
                <a:cs typeface="华文行楷" panose="02010800040101010101" pitchFamily="2" charset="-122"/>
              </a:rPr>
              <a:t>城市与水运的关系</a:t>
            </a:r>
            <a:endParaRPr sz="2000" dirty="0">
              <a:latin typeface="宋体" panose="02010600030101010101" pitchFamily="2" charset="-122"/>
              <a:cs typeface="华文行楷" panose="02010800040101010101" pitchFamily="2" charset="-122"/>
            </a:endParaRPr>
          </a:p>
          <a:p>
            <a:pPr lvl="2" algn="l">
              <a:lnSpc>
                <a:spcPct val="130000"/>
              </a:lnSpc>
              <a:buClrTx/>
              <a:buSzTx/>
              <a:buFont typeface="Arial" panose="020B0604020202020204" pitchFamily="34" charset="0"/>
              <a:buNone/>
            </a:pPr>
            <a:r>
              <a:rPr sz="2000" dirty="0">
                <a:latin typeface="宋体" panose="02010600030101010101" pitchFamily="2" charset="-122"/>
                <a:cs typeface="华文行楷" panose="02010800040101010101" pitchFamily="2" charset="-122"/>
              </a:rPr>
              <a:t>2</a:t>
            </a:r>
            <a:r>
              <a:rPr lang="zh-CN" sz="2000" dirty="0">
                <a:latin typeface="宋体" panose="02010600030101010101" pitchFamily="2" charset="-122"/>
                <a:cs typeface="华文行楷" panose="02010800040101010101" pitchFamily="2" charset="-122"/>
              </a:rPr>
              <a:t>、</a:t>
            </a:r>
            <a:r>
              <a:rPr sz="2000" dirty="0">
                <a:latin typeface="宋体" panose="02010600030101010101" pitchFamily="2" charset="-122"/>
                <a:cs typeface="华文行楷" panose="02010800040101010101" pitchFamily="2" charset="-122"/>
              </a:rPr>
              <a:t>城市与陆运的关系</a:t>
            </a:r>
            <a:endParaRPr sz="2000" dirty="0">
              <a:latin typeface="宋体" panose="02010600030101010101" pitchFamily="2" charset="-122"/>
              <a:cs typeface="华文行楷" panose="02010800040101010101" pitchFamily="2" charset="-122"/>
            </a:endParaRPr>
          </a:p>
          <a:p>
            <a:pPr lvl="2" algn="l">
              <a:lnSpc>
                <a:spcPct val="130000"/>
              </a:lnSpc>
              <a:buClrTx/>
              <a:buSzTx/>
              <a:buFont typeface="Arial" panose="020B0604020202020204" pitchFamily="34" charset="0"/>
              <a:buNone/>
            </a:pPr>
            <a:r>
              <a:rPr sz="2000" dirty="0">
                <a:latin typeface="宋体" panose="02010600030101010101" pitchFamily="2" charset="-122"/>
                <a:cs typeface="华文行楷" panose="02010800040101010101" pitchFamily="2" charset="-122"/>
              </a:rPr>
              <a:t>3</a:t>
            </a:r>
            <a:r>
              <a:rPr lang="zh-CN" sz="2000" dirty="0">
                <a:latin typeface="宋体" panose="02010600030101010101" pitchFamily="2" charset="-122"/>
                <a:cs typeface="华文行楷" panose="02010800040101010101" pitchFamily="2" charset="-122"/>
              </a:rPr>
              <a:t>、</a:t>
            </a:r>
            <a:r>
              <a:rPr sz="2000" dirty="0">
                <a:latin typeface="宋体" panose="02010600030101010101" pitchFamily="2" charset="-122"/>
                <a:cs typeface="华文行楷" panose="02010800040101010101" pitchFamily="2" charset="-122"/>
              </a:rPr>
              <a:t>海上交通与城市的关系</a:t>
            </a:r>
            <a:r>
              <a:rPr lang="en-US" sz="2000" dirty="0">
                <a:latin typeface="宋体" panose="02010600030101010101" pitchFamily="2" charset="-122"/>
                <a:cs typeface="华文行楷" panose="02010800040101010101" pitchFamily="2" charset="-122"/>
              </a:rPr>
              <a:t> </a:t>
            </a:r>
            <a:endParaRPr lang="en-US" sz="2000" dirty="0">
              <a:latin typeface="宋体" panose="02010600030101010101" pitchFamily="2" charset="-122"/>
              <a:cs typeface="华文行楷" panose="0201080004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497668" name="图片 497667" descr="D:/教学/人文地理课件/人文地理课件/http:/wsy.lgsc.net/gy/62/images/610.jpg"/>
          <p:cNvPicPr>
            <a:picLocks noChangeAspect="1"/>
          </p:cNvPicPr>
          <p:nvPr>
            <p:custDataLst>
              <p:tags r:id="rId2"/>
            </p:custDataLst>
          </p:nvPr>
        </p:nvPicPr>
        <p:blipFill>
          <a:blip r:embed="rId3" r:link="rId4"/>
          <a:stretch>
            <a:fillRect/>
          </a:stretch>
        </p:blipFill>
        <p:spPr>
          <a:xfrm>
            <a:off x="0" y="0"/>
            <a:ext cx="4211638" cy="3357563"/>
          </a:xfrm>
          <a:prstGeom prst="rect">
            <a:avLst/>
          </a:prstGeom>
          <a:noFill/>
          <a:ln w="9525">
            <a:noFill/>
          </a:ln>
        </p:spPr>
      </p:pic>
      <p:pic>
        <p:nvPicPr>
          <p:cNvPr id="497673" name="图片 497672" descr="lu"/>
          <p:cNvPicPr>
            <a:picLocks noChangeAspect="1"/>
          </p:cNvPicPr>
          <p:nvPr>
            <p:custDataLst>
              <p:tags r:id="rId5"/>
            </p:custDataLst>
          </p:nvPr>
        </p:nvPicPr>
        <p:blipFill>
          <a:blip r:embed="rId6"/>
          <a:stretch>
            <a:fillRect/>
          </a:stretch>
        </p:blipFill>
        <p:spPr>
          <a:xfrm>
            <a:off x="323850" y="2997200"/>
            <a:ext cx="3898900" cy="2895600"/>
          </a:xfrm>
          <a:prstGeom prst="rect">
            <a:avLst/>
          </a:prstGeom>
          <a:noFill/>
          <a:ln w="9525">
            <a:noFill/>
          </a:ln>
        </p:spPr>
      </p:pic>
      <p:grpSp>
        <p:nvGrpSpPr>
          <p:cNvPr id="497669" name="组合 497668"/>
          <p:cNvGrpSpPr/>
          <p:nvPr/>
        </p:nvGrpSpPr>
        <p:grpSpPr>
          <a:xfrm>
            <a:off x="4211638" y="188595"/>
            <a:ext cx="4932362" cy="6237288"/>
            <a:chOff x="5760" y="3000"/>
            <a:chExt cx="5010" cy="6000"/>
          </a:xfrm>
        </p:grpSpPr>
        <p:pic>
          <p:nvPicPr>
            <p:cNvPr id="497670" name="图片 497669" descr="69"/>
            <p:cNvPicPr>
              <a:picLocks noChangeAspect="1"/>
            </p:cNvPicPr>
            <p:nvPr>
              <p:custDataLst>
                <p:tags r:id="rId7"/>
              </p:custDataLst>
            </p:nvPr>
          </p:nvPicPr>
          <p:blipFill>
            <a:blip r:embed="rId8"/>
            <a:stretch>
              <a:fillRect/>
            </a:stretch>
          </p:blipFill>
          <p:spPr>
            <a:xfrm>
              <a:off x="5760" y="3000"/>
              <a:ext cx="5010" cy="6000"/>
            </a:xfrm>
            <a:prstGeom prst="rect">
              <a:avLst/>
            </a:prstGeom>
            <a:noFill/>
            <a:ln w="9525">
              <a:noFill/>
            </a:ln>
          </p:spPr>
        </p:pic>
        <p:sp>
          <p:nvSpPr>
            <p:cNvPr id="497671" name="文本框 497670"/>
            <p:cNvSpPr txBox="1"/>
            <p:nvPr>
              <p:custDataLst>
                <p:tags r:id="rId9"/>
              </p:custDataLst>
            </p:nvPr>
          </p:nvSpPr>
          <p:spPr>
            <a:xfrm>
              <a:off x="7020" y="8460"/>
              <a:ext cx="3060" cy="468"/>
            </a:xfrm>
            <a:prstGeom prst="rect">
              <a:avLst/>
            </a:prstGeom>
            <a:solidFill>
              <a:srgbClr val="FFFFFF"/>
            </a:solidFill>
            <a:ln w="9525" cap="flat" cmpd="sng">
              <a:solidFill>
                <a:srgbClr val="000000"/>
              </a:solidFill>
              <a:prstDash val="solid"/>
              <a:miter/>
              <a:headEnd type="none" w="med" len="med"/>
              <a:tailEnd type="none" w="med" len="med"/>
            </a:ln>
          </p:spPr>
          <p:txBody>
            <a:bodyPr/>
            <a:p>
              <a:pPr marL="342900" indent="-342900" algn="just">
                <a:buClr>
                  <a:schemeClr val="folHlink"/>
                </a:buClr>
                <a:buSzPct val="60000"/>
                <a:buFont typeface="Wingdings" panose="05000000000000000000" pitchFamily="2" charset="2"/>
              </a:pPr>
              <a:r>
                <a:rPr lang="zh-CN" altLang="en-US" sz="1000" dirty="0">
                  <a:latin typeface="Times New Roman" panose="02020603050405020304" pitchFamily="18" charset="0"/>
                </a:rPr>
                <a:t>图</a:t>
              </a:r>
              <a:r>
                <a:rPr lang="en-US" altLang="zh-CN" sz="1000">
                  <a:latin typeface="Times New Roman" panose="02020603050405020304" pitchFamily="18" charset="0"/>
                </a:rPr>
                <a:t>7-1 </a:t>
              </a:r>
              <a:r>
                <a:rPr lang="zh-CN" altLang="en-US" sz="1000" dirty="0">
                  <a:latin typeface="Times New Roman" panose="02020603050405020304" pitchFamily="18" charset="0"/>
                </a:rPr>
                <a:t>重庆位置示意图</a:t>
              </a:r>
              <a:endParaRPr lang="zh-CN" altLang="en-US" dirty="0">
                <a:latin typeface="Tahoma" panose="020B060403050404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35560" name="图片 535559" descr="福建水系图"/>
          <p:cNvPicPr>
            <a:picLocks noChangeAspect="1"/>
          </p:cNvPicPr>
          <p:nvPr>
            <p:custDataLst>
              <p:tags r:id="rId2"/>
            </p:custDataLst>
          </p:nvPr>
        </p:nvPicPr>
        <p:blipFill>
          <a:blip r:embed="rId3"/>
          <a:srcRect t="8118" b="8997"/>
          <a:stretch>
            <a:fillRect/>
          </a:stretch>
        </p:blipFill>
        <p:spPr>
          <a:xfrm>
            <a:off x="1476375" y="0"/>
            <a:ext cx="5882005" cy="688530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89123" name="文本占位符 389122"/>
          <p:cNvSpPr>
            <a:spLocks noGrp="1"/>
          </p:cNvSpPr>
          <p:nvPr>
            <p:ph type="body" idx="1"/>
          </p:nvPr>
        </p:nvSpPr>
        <p:spPr>
          <a:xfrm>
            <a:off x="252095" y="981075"/>
            <a:ext cx="8628380" cy="4950460"/>
          </a:xfrm>
        </p:spPr>
        <p:txBody>
          <a:bodyPr/>
          <a:p>
            <a:pPr>
              <a:lnSpc>
                <a:spcPct val="150000"/>
              </a:lnSpc>
              <a:buClr>
                <a:srgbClr val="FF0000"/>
              </a:buClr>
              <a:buSzPct val="100000"/>
              <a:buFont typeface="Wingdings" panose="05000000000000000000" charset="0"/>
              <a:buChar char="l"/>
            </a:pPr>
            <a:r>
              <a:rPr lang="zh-CN" altLang="en-US" sz="2000" b="1" dirty="0"/>
              <a:t>地质环境与城市：地质条件特别突出的是地震，这是对城市造成巨大灾害的一种力量。</a:t>
            </a:r>
            <a:endParaRPr lang="zh-CN" altLang="en-US" sz="2000" b="1" dirty="0"/>
          </a:p>
          <a:p>
            <a:pPr>
              <a:lnSpc>
                <a:spcPct val="150000"/>
              </a:lnSpc>
              <a:buClr>
                <a:srgbClr val="FF0000"/>
              </a:buClr>
              <a:buSzPct val="100000"/>
              <a:buFont typeface="Wingdings" panose="05000000000000000000" charset="0"/>
              <a:buChar char="l"/>
            </a:pPr>
            <a:r>
              <a:rPr lang="zh-CN" altLang="en-US" sz="2000" b="1" dirty="0"/>
              <a:t>地形与城市：气候与城市关系很大，如多雨地区要考虑防洪与排水，寒冷地区要注意取暖、防冻。特别突出的要注意城市本身所带来的严重气候。影响问题：热岛效应与排水。</a:t>
            </a:r>
            <a:endParaRPr lang="zh-CN" altLang="en-US" sz="2000" b="1" dirty="0"/>
          </a:p>
          <a:p>
            <a:pPr>
              <a:lnSpc>
                <a:spcPct val="150000"/>
              </a:lnSpc>
              <a:buClr>
                <a:srgbClr val="FF0000"/>
              </a:buClr>
              <a:buSzPct val="100000"/>
              <a:buFont typeface="Wingdings" panose="05000000000000000000" charset="0"/>
              <a:buChar char="l"/>
            </a:pPr>
            <a:r>
              <a:rPr lang="zh-CN" altLang="en-US" sz="2000" b="1" dirty="0"/>
              <a:t>气候与城市：气候与城市关系很大，如多雨地区要考虑防洪与排水，寒冷地区。</a:t>
            </a:r>
            <a:endParaRPr lang="zh-CN" altLang="en-US" sz="2000" b="1" dirty="0"/>
          </a:p>
          <a:p>
            <a:pPr>
              <a:lnSpc>
                <a:spcPct val="150000"/>
              </a:lnSpc>
              <a:buClr>
                <a:srgbClr val="FF0000"/>
              </a:buClr>
              <a:buSzPct val="100000"/>
              <a:buFont typeface="Wingdings" panose="05000000000000000000" charset="0"/>
              <a:buChar char="l"/>
            </a:pPr>
            <a:r>
              <a:rPr lang="zh-CN" altLang="en-US" sz="2000" b="1" dirty="0"/>
              <a:t>水资源与城市： 城市一方面需要大量供水，另一方面又要大量排水，特别是排除污水，如不加处理也会给下游城市及周围地区带来严重问题。</a:t>
            </a:r>
            <a:endParaRPr lang="zh-CN" altLang="en-US" sz="2000" b="1" dirty="0"/>
          </a:p>
          <a:p>
            <a:pPr>
              <a:lnSpc>
                <a:spcPct val="150000"/>
              </a:lnSpc>
              <a:buClr>
                <a:srgbClr val="FF0000"/>
              </a:buClr>
              <a:buSzPct val="100000"/>
              <a:buFont typeface="Wingdings" panose="05000000000000000000" charset="0"/>
              <a:buChar char="l"/>
            </a:pPr>
            <a:r>
              <a:rPr lang="zh-CN" altLang="en-US" sz="2000" b="1" dirty="0"/>
              <a:t>城市的生态环境：创造优美的文化景观与田园风光城市——既是反映人对回归自然的潜在愿望，也是现今城市规划、建设中的重要课题。</a:t>
            </a:r>
            <a:endParaRPr lang="zh-CN" altLang="en-US" sz="2000" b="1" dirty="0"/>
          </a:p>
        </p:txBody>
      </p:sp>
      <p:sp>
        <p:nvSpPr>
          <p:cNvPr id="389124" name="动作按钮: 后退或前一项 389123">
            <a:hlinkClick r:id="rId3" action="ppaction://hlinksldjump"/>
          </p:cNvPr>
          <p:cNvSpPr/>
          <p:nvPr/>
        </p:nvSpPr>
        <p:spPr>
          <a:xfrm>
            <a:off x="6659563" y="5661025"/>
            <a:ext cx="1042987" cy="682625"/>
          </a:xfrm>
          <a:prstGeom prst="actionButtonBackPrevious">
            <a:avLst/>
          </a:prstGeom>
          <a:solidFill>
            <a:srgbClr val="666699"/>
          </a:solidFill>
          <a:ln w="9525">
            <a:noFill/>
          </a:ln>
        </p:spPr>
        <p:txBody>
          <a:bodyPr/>
          <a:p>
            <a:endParaRPr lang="zh-CN" altLang="en-US"/>
          </a:p>
        </p:txBody>
      </p:sp>
      <p:sp>
        <p:nvSpPr>
          <p:cNvPr id="4" name="文本框 3"/>
          <p:cNvSpPr txBox="1"/>
          <p:nvPr>
            <p:custDataLst>
              <p:tags r:id="rId4"/>
            </p:custDataLst>
          </p:nvPr>
        </p:nvSpPr>
        <p:spPr>
          <a:xfrm>
            <a:off x="251460" y="188595"/>
            <a:ext cx="852805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二、城市与自然环境</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8694" name="图片 498693" descr="城市与气候的关系"/>
          <p:cNvPicPr>
            <a:picLocks noChangeAspect="1"/>
          </p:cNvPicPr>
          <p:nvPr/>
        </p:nvPicPr>
        <p:blipFill>
          <a:blip r:embed="rId1"/>
          <a:stretch>
            <a:fillRect/>
          </a:stretch>
        </p:blipFill>
        <p:spPr>
          <a:xfrm>
            <a:off x="0" y="0"/>
            <a:ext cx="9144000" cy="6858000"/>
          </a:xfrm>
          <a:prstGeom prst="rect">
            <a:avLst/>
          </a:prstGeom>
          <a:noFill/>
          <a:ln w="9525">
            <a:noFill/>
          </a:ln>
        </p:spPr>
      </p:pic>
      <p:sp>
        <p:nvSpPr>
          <p:cNvPr id="498695" name="动作按钮: 后退或前一项 498694">
            <a:hlinkClick r:id="rId2" action="ppaction://hlinksldjump"/>
          </p:cNvPr>
          <p:cNvSpPr/>
          <p:nvPr/>
        </p:nvSpPr>
        <p:spPr>
          <a:xfrm>
            <a:off x="7924800" y="6172200"/>
            <a:ext cx="762000" cy="457200"/>
          </a:xfrm>
          <a:prstGeom prst="actionButtonBackPrevious">
            <a:avLst/>
          </a:prstGeom>
          <a:solidFill>
            <a:srgbClr val="99CC00"/>
          </a:solidFill>
          <a:ln w="9525" cap="flat" cmpd="sng">
            <a:solidFill>
              <a:schemeClr val="tx1"/>
            </a:solidFill>
            <a:prstDash val="solid"/>
            <a:miter/>
            <a:headEnd type="none" w="med" len="med"/>
            <a:tailEnd type="none" w="med" len="med"/>
          </a:ln>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98695"/>
                                        </p:tgtEl>
                                        <p:attrNameLst>
                                          <p:attrName>style.visibility</p:attrName>
                                        </p:attrNameLst>
                                      </p:cBhvr>
                                      <p:to>
                                        <p:strVal val="visible"/>
                                      </p:to>
                                    </p:set>
                                    <p:animEffect transition="in" filter="slide(fromBottom)">
                                      <p:cBhvr>
                                        <p:cTn id="7" dur="500"/>
                                        <p:tgtEl>
                                          <p:spTgt spid="498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36581" name="图片 536580" descr="纽约中央公园1"/>
          <p:cNvPicPr>
            <a:picLocks noChangeAspect="1"/>
          </p:cNvPicPr>
          <p:nvPr>
            <p:custDataLst>
              <p:tags r:id="rId2"/>
            </p:custDataLst>
          </p:nvPr>
        </p:nvPicPr>
        <p:blipFill>
          <a:blip r:embed="rId3"/>
          <a:stretch>
            <a:fillRect/>
          </a:stretch>
        </p:blipFill>
        <p:spPr>
          <a:xfrm>
            <a:off x="-571500" y="0"/>
            <a:ext cx="10287000" cy="6858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37603" name="图片 537602" descr="纽约中央公园"/>
          <p:cNvPicPr>
            <a:picLocks noChangeAspect="1"/>
          </p:cNvPicPr>
          <p:nvPr>
            <p:custDataLst>
              <p:tags r:id="rId2"/>
            </p:custDataLst>
          </p:nvPr>
        </p:nvPicPr>
        <p:blipFill>
          <a:blip r:embed="rId3"/>
          <a:stretch>
            <a:fillRect/>
          </a:stretch>
        </p:blipFill>
        <p:spPr>
          <a:xfrm>
            <a:off x="1367473" y="-27305"/>
            <a:ext cx="6227762" cy="3892550"/>
          </a:xfrm>
          <a:prstGeom prst="rect">
            <a:avLst/>
          </a:prstGeom>
          <a:noFill/>
          <a:ln w="9525">
            <a:noFill/>
          </a:ln>
        </p:spPr>
      </p:pic>
      <p:pic>
        <p:nvPicPr>
          <p:cNvPr id="537604" name="图片 537603" descr="纽约中央公园2"/>
          <p:cNvPicPr>
            <a:picLocks noChangeAspect="1"/>
          </p:cNvPicPr>
          <p:nvPr>
            <p:custDataLst>
              <p:tags r:id="rId4"/>
            </p:custDataLst>
          </p:nvPr>
        </p:nvPicPr>
        <p:blipFill>
          <a:blip r:embed="rId5"/>
          <a:stretch>
            <a:fillRect/>
          </a:stretch>
        </p:blipFill>
        <p:spPr>
          <a:xfrm>
            <a:off x="4283710" y="4076383"/>
            <a:ext cx="4895850" cy="2754312"/>
          </a:xfrm>
          <a:prstGeom prst="rect">
            <a:avLst/>
          </a:prstGeom>
          <a:noFill/>
          <a:ln w="9525">
            <a:noFill/>
          </a:ln>
        </p:spPr>
      </p:pic>
      <p:pic>
        <p:nvPicPr>
          <p:cNvPr id="537605" name="图片 537604" descr="纽约中央公园3"/>
          <p:cNvPicPr>
            <a:picLocks noChangeAspect="1"/>
          </p:cNvPicPr>
          <p:nvPr>
            <p:custDataLst>
              <p:tags r:id="rId6"/>
            </p:custDataLst>
          </p:nvPr>
        </p:nvPicPr>
        <p:blipFill>
          <a:blip r:embed="rId7"/>
          <a:stretch>
            <a:fillRect/>
          </a:stretch>
        </p:blipFill>
        <p:spPr>
          <a:xfrm>
            <a:off x="35560" y="4068445"/>
            <a:ext cx="4140200" cy="27622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55011" name="文本占位符 555010"/>
          <p:cNvSpPr>
            <a:spLocks noGrp="1"/>
          </p:cNvSpPr>
          <p:nvPr>
            <p:ph type="body" idx="1"/>
          </p:nvPr>
        </p:nvSpPr>
        <p:spPr>
          <a:xfrm>
            <a:off x="299720" y="981075"/>
            <a:ext cx="8520430" cy="5616575"/>
          </a:xfrm>
        </p:spPr>
        <p:txBody>
          <a:bodyPr/>
          <a:p>
            <a:pPr marL="0" indent="0">
              <a:lnSpc>
                <a:spcPct val="160000"/>
              </a:lnSpc>
              <a:buNone/>
            </a:pPr>
            <a:r>
              <a:rPr lang="zh-CN" altLang="en-US" sz="2800" b="1" dirty="0"/>
              <a:t>（一）形成地域结构的动力</a:t>
            </a:r>
            <a:endParaRPr lang="zh-CN" altLang="en-US" sz="2800" b="1" dirty="0"/>
          </a:p>
          <a:p>
            <a:pPr marL="0" indent="0">
              <a:lnSpc>
                <a:spcPct val="160000"/>
              </a:lnSpc>
              <a:buNone/>
            </a:pPr>
            <a:r>
              <a:rPr lang="zh-CN" altLang="en-US" sz="2400" b="1" dirty="0"/>
              <a:t>  </a:t>
            </a:r>
            <a:r>
              <a:rPr lang="en-US" altLang="zh-CN" sz="2400" b="1" dirty="0"/>
              <a:t>   </a:t>
            </a:r>
            <a:r>
              <a:rPr lang="zh-CN" altLang="en-US" sz="2400" b="1" dirty="0"/>
              <a:t> </a:t>
            </a:r>
            <a:r>
              <a:rPr lang="zh-CN" altLang="en-US" sz="2400" dirty="0"/>
              <a:t>动力分两方面，即集聚力和离散力。集聚力就是向心力，驱使居民和某些部门向市中心集聚；离散力则是向相反方向，驱使其转向郊区。</a:t>
            </a:r>
            <a:endParaRPr lang="zh-CN" altLang="en-US" sz="2400" dirty="0"/>
          </a:p>
          <a:p>
            <a:pPr marL="0" indent="0">
              <a:lnSpc>
                <a:spcPct val="160000"/>
              </a:lnSpc>
              <a:buNone/>
            </a:pPr>
            <a:r>
              <a:rPr lang="zh-CN" altLang="en-US" sz="2400" dirty="0"/>
              <a:t>      1、集聚力：集聚力主要由下面两方面原因引起的。第一，</a:t>
            </a:r>
            <a:endParaRPr lang="zh-CN" altLang="en-US" sz="2400" dirty="0"/>
          </a:p>
          <a:p>
            <a:pPr marL="0" indent="0">
              <a:lnSpc>
                <a:spcPct val="160000"/>
              </a:lnSpc>
              <a:buNone/>
            </a:pPr>
            <a:r>
              <a:rPr lang="zh-CN" altLang="en-US" sz="2400" dirty="0"/>
              <a:t>它提供了多而方便的服务和设施；第二，它具有社会条件方</a:t>
            </a:r>
            <a:endParaRPr lang="zh-CN" altLang="en-US" sz="2400" dirty="0"/>
          </a:p>
          <a:p>
            <a:pPr marL="0" indent="0">
              <a:lnSpc>
                <a:spcPct val="160000"/>
              </a:lnSpc>
              <a:buNone/>
            </a:pPr>
            <a:r>
              <a:rPr lang="zh-CN" altLang="en-US" sz="2400" dirty="0"/>
              <a:t>面的优势。</a:t>
            </a:r>
            <a:endParaRPr lang="zh-CN" altLang="en-US" sz="2400" dirty="0"/>
          </a:p>
          <a:p>
            <a:pPr marL="0" indent="0">
              <a:lnSpc>
                <a:spcPct val="160000"/>
              </a:lnSpc>
              <a:buNone/>
            </a:pPr>
            <a:r>
              <a:rPr lang="zh-CN" altLang="en-US" sz="2400" dirty="0"/>
              <a:t>      2、离散力：由两方面原因引起的。首先是经济条件方面，其次是社会条件方面。</a:t>
            </a:r>
            <a:endParaRPr lang="zh-CN" altLang="en-US" sz="2400" dirty="0"/>
          </a:p>
          <a:p>
            <a:pPr>
              <a:lnSpc>
                <a:spcPct val="170000"/>
              </a:lnSpc>
              <a:buNone/>
            </a:pPr>
            <a:endParaRPr lang="zh-CN" altLang="en-US" sz="2400" dirty="0"/>
          </a:p>
        </p:txBody>
      </p:sp>
      <p:sp>
        <p:nvSpPr>
          <p:cNvPr id="555012" name="动作按钮: 后退或前一项 555011">
            <a:hlinkClick r:id="rId3" action="ppaction://hlinksldjump"/>
          </p:cNvPr>
          <p:cNvSpPr/>
          <p:nvPr/>
        </p:nvSpPr>
        <p:spPr>
          <a:xfrm>
            <a:off x="6659563" y="5661025"/>
            <a:ext cx="1042987" cy="682625"/>
          </a:xfrm>
          <a:prstGeom prst="actionButtonBackPrevious">
            <a:avLst/>
          </a:prstGeom>
          <a:solidFill>
            <a:srgbClr val="666699"/>
          </a:solidFill>
          <a:ln w="9525">
            <a:noFill/>
          </a:ln>
        </p:spPr>
        <p:txBody>
          <a:bodyPr/>
          <a:p>
            <a:endParaRPr lang="zh-CN" altLang="en-US"/>
          </a:p>
        </p:txBody>
      </p:sp>
      <p:sp>
        <p:nvSpPr>
          <p:cNvPr id="4" name="文本框 3"/>
          <p:cNvSpPr txBox="1"/>
          <p:nvPr>
            <p:custDataLst>
              <p:tags r:id="rId4"/>
            </p:custDataLst>
          </p:nvPr>
        </p:nvSpPr>
        <p:spPr>
          <a:xfrm>
            <a:off x="251460" y="188595"/>
            <a:ext cx="852805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三、城市地域结构发展动力及其模式</a:t>
            </a:r>
            <a:endParaRPr kumimoji="0" lang="zh-CN" altLang="en-US" sz="4000" b="0" i="0" u="none" strike="noStrike"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（一）聚</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落</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568325" y="1055370"/>
            <a:ext cx="8071485" cy="3621405"/>
          </a:xfrm>
          <a:prstGeom prst="rect">
            <a:avLst/>
          </a:prstGeom>
          <a:noFill/>
          <a:ln w="9525" cap="flat" cmpd="sng">
            <a:noFill/>
            <a:prstDash val="solid"/>
            <a:miter/>
            <a:headEnd type="none" w="med" len="med"/>
            <a:tailEnd type="none" w="med" len="med"/>
          </a:ln>
        </p:spPr>
        <p:txBody>
          <a:bodyPr wrap="square" anchor="t" anchorCtr="0">
            <a:spAutoFit/>
          </a:bodyPr>
          <a:p>
            <a:pPr marL="457200" indent="-457200" algn="l">
              <a:lnSpc>
                <a:spcPct val="130000"/>
              </a:lnSpc>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又称居民点，是人群居住、生活和从事多种社会经济活动的地方；</a:t>
            </a:r>
            <a:endParaRPr lang="zh-CN" altLang="en-US" sz="2800">
              <a:latin typeface="华文楷体" panose="02010600040101010101" charset="-122"/>
              <a:ea typeface="华文楷体" panose="02010600040101010101" charset="-122"/>
              <a:cs typeface="华文楷体" panose="02010600040101010101" charset="-122"/>
            </a:endParaRPr>
          </a:p>
          <a:p>
            <a:pPr marL="457200" indent="-457200" algn="l">
              <a:lnSpc>
                <a:spcPct val="130000"/>
              </a:lnSpc>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聚落主要由各类建筑物和街道组成，也包括其他一些供人们活动和休息的场所；</a:t>
            </a:r>
            <a:endParaRPr lang="zh-CN" altLang="en-US" sz="2800">
              <a:latin typeface="华文楷体" panose="02010600040101010101" charset="-122"/>
              <a:ea typeface="华文楷体" panose="02010600040101010101" charset="-122"/>
              <a:cs typeface="华文楷体" panose="02010600040101010101" charset="-122"/>
            </a:endParaRPr>
          </a:p>
          <a:p>
            <a:pPr marL="457200" indent="-457200" algn="l">
              <a:lnSpc>
                <a:spcPct val="130000"/>
              </a:lnSpc>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其结构成分基本上是人工的，而自然成分仅居次要地位。 </a:t>
            </a:r>
            <a:endParaRPr lang="zh-CN" altLang="en-US"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91173" name="动作按钮: 后退或前一项 391172">
            <a:hlinkClick r:id="rId3" action="ppaction://hlinksldjump"/>
          </p:cNvPr>
          <p:cNvSpPr/>
          <p:nvPr/>
        </p:nvSpPr>
        <p:spPr>
          <a:xfrm>
            <a:off x="7235825" y="5300663"/>
            <a:ext cx="1042988" cy="755650"/>
          </a:xfrm>
          <a:prstGeom prst="actionButtonBackPrevious">
            <a:avLst/>
          </a:prstGeom>
          <a:solidFill>
            <a:srgbClr val="666699"/>
          </a:solidFill>
          <a:ln w="9525">
            <a:noFill/>
          </a:ln>
        </p:spPr>
        <p:txBody>
          <a:bodyPr/>
          <a:p>
            <a:endParaRPr lang="zh-CN" altLang="en-US"/>
          </a:p>
        </p:txBody>
      </p:sp>
      <p:sp>
        <p:nvSpPr>
          <p:cNvPr id="4" name="文本框 3"/>
          <p:cNvSpPr txBox="1"/>
          <p:nvPr>
            <p:custDataLst>
              <p:tags r:id="rId4"/>
            </p:custDataLst>
          </p:nvPr>
        </p:nvSpPr>
        <p:spPr>
          <a:xfrm>
            <a:off x="251460" y="188595"/>
            <a:ext cx="734504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（二）城市内部的地域结构模型</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196612" name="文本框 196611"/>
          <p:cNvSpPr txBox="1"/>
          <p:nvPr>
            <p:custDataLst>
              <p:tags r:id="rId5"/>
            </p:custDataLst>
          </p:nvPr>
        </p:nvSpPr>
        <p:spPr>
          <a:xfrm>
            <a:off x="755650" y="1757045"/>
            <a:ext cx="7543800" cy="3794760"/>
          </a:xfrm>
          <a:prstGeom prst="rect">
            <a:avLst/>
          </a:prstGeom>
          <a:solidFill>
            <a:srgbClr val="FFCC99"/>
          </a:solidFill>
          <a:ln w="9525" cap="flat" cmpd="sng">
            <a:solidFill>
              <a:schemeClr val="tx1"/>
            </a:solidFill>
            <a:prstDash val="solid"/>
            <a:miter/>
            <a:headEnd type="none" w="med" len="med"/>
            <a:tailEnd type="none" w="med" len="med"/>
          </a:ln>
        </p:spPr>
        <p:txBody>
          <a:bodyPr>
            <a:noAutofit/>
          </a:bodyPr>
          <a:p>
            <a:pPr>
              <a:lnSpc>
                <a:spcPct val="140000"/>
              </a:lnSpc>
              <a:buClr>
                <a:schemeClr val="folHlink"/>
              </a:buClr>
              <a:buSzPct val="60000"/>
              <a:buFont typeface="Wingdings" panose="05000000000000000000" pitchFamily="2" charset="2"/>
            </a:pPr>
            <a:r>
              <a:rPr lang="en-US" altLang="zh-CN" sz="2400">
                <a:latin typeface="Tahoma" panose="020B0604030504040204" pitchFamily="34" charset="0"/>
              </a:rPr>
              <a:t>1 </a:t>
            </a:r>
            <a:r>
              <a:rPr lang="zh-CN" altLang="en-US" sz="2400" b="1" dirty="0">
                <a:latin typeface="Tahoma" panose="020B0604030504040204" pitchFamily="34" charset="0"/>
              </a:rPr>
              <a:t>同心圆模型</a:t>
            </a:r>
            <a:r>
              <a:rPr lang="zh-CN" altLang="en-US" sz="2400" dirty="0">
                <a:latin typeface="Tahoma" panose="020B0604030504040204" pitchFamily="34" charset="0"/>
              </a:rPr>
              <a:t>：是</a:t>
            </a:r>
            <a:r>
              <a:rPr lang="en-US" altLang="zh-CN" sz="2400">
                <a:latin typeface="Tahoma" panose="020B0604030504040204" pitchFamily="34" charset="0"/>
              </a:rPr>
              <a:t>1929</a:t>
            </a:r>
            <a:r>
              <a:rPr lang="zh-CN" altLang="en-US" sz="2400" dirty="0">
                <a:latin typeface="Tahoma" panose="020B0604030504040204" pitchFamily="34" charset="0"/>
              </a:rPr>
              <a:t>年由芝加哥大学社会学家伯吉斯</a:t>
            </a:r>
            <a:endParaRPr lang="zh-CN" altLang="en-US" sz="2400" dirty="0">
              <a:latin typeface="Tahoma" panose="020B0604030504040204" pitchFamily="34" charset="0"/>
            </a:endParaRPr>
          </a:p>
          <a:p>
            <a:pPr>
              <a:lnSpc>
                <a:spcPct val="140000"/>
              </a:lnSpc>
              <a:buClr>
                <a:schemeClr val="folHlink"/>
              </a:buClr>
              <a:buSzPct val="60000"/>
              <a:buFont typeface="Wingdings" panose="05000000000000000000" pitchFamily="2" charset="2"/>
            </a:pPr>
            <a:r>
              <a:rPr lang="zh-CN" altLang="en-US" sz="2400" dirty="0">
                <a:latin typeface="Tahoma" panose="020B0604030504040204" pitchFamily="34" charset="0"/>
              </a:rPr>
              <a:t>                     （</a:t>
            </a:r>
            <a:r>
              <a:rPr lang="en-US" altLang="zh-CN" sz="2400">
                <a:latin typeface="Tahoma" panose="020B0604030504040204" pitchFamily="34" charset="0"/>
              </a:rPr>
              <a:t>Ernest </a:t>
            </a:r>
            <a:r>
              <a:rPr lang="en-US" altLang="zh-CN" sz="2400" err="1">
                <a:latin typeface="Tahoma" panose="020B0604030504040204" pitchFamily="34" charset="0"/>
              </a:rPr>
              <a:t>W.Burgess</a:t>
            </a:r>
            <a:r>
              <a:rPr lang="zh-CN" altLang="en-US" sz="2400">
                <a:latin typeface="Tahoma" panose="020B0604030504040204" pitchFamily="34" charset="0"/>
              </a:rPr>
              <a:t>）</a:t>
            </a:r>
            <a:r>
              <a:rPr lang="zh-CN" altLang="en-US" sz="2400" dirty="0">
                <a:latin typeface="Tahoma" panose="020B0604030504040204" pitchFamily="34" charset="0"/>
              </a:rPr>
              <a:t>提出的。</a:t>
            </a:r>
            <a:endParaRPr lang="zh-CN" altLang="en-US" sz="2400" dirty="0">
              <a:latin typeface="Tahoma" panose="020B0604030504040204" pitchFamily="34" charset="0"/>
            </a:endParaRPr>
          </a:p>
          <a:p>
            <a:pPr>
              <a:lnSpc>
                <a:spcPct val="140000"/>
              </a:lnSpc>
              <a:buClr>
                <a:schemeClr val="folHlink"/>
              </a:buClr>
              <a:buSzPct val="60000"/>
              <a:buFont typeface="Wingdings" panose="05000000000000000000" pitchFamily="2" charset="2"/>
            </a:pPr>
            <a:r>
              <a:rPr lang="en-US" altLang="zh-CN" sz="2400">
                <a:latin typeface="Tahoma" panose="020B0604030504040204" pitchFamily="34" charset="0"/>
              </a:rPr>
              <a:t>2 </a:t>
            </a:r>
            <a:r>
              <a:rPr lang="zh-CN" altLang="en-US" sz="2400" b="1" dirty="0">
                <a:latin typeface="Tahoma" panose="020B0604030504040204" pitchFamily="34" charset="0"/>
              </a:rPr>
              <a:t>扇型模型</a:t>
            </a:r>
            <a:r>
              <a:rPr lang="zh-CN" altLang="en-US" sz="2400" dirty="0">
                <a:latin typeface="Tahoma" panose="020B0604030504040204" pitchFamily="34" charset="0"/>
              </a:rPr>
              <a:t>：是美国的土地经济学家霍伊特（</a:t>
            </a:r>
            <a:r>
              <a:rPr lang="en-US" altLang="zh-CN" sz="2400" err="1">
                <a:latin typeface="Tahoma" panose="020B0604030504040204" pitchFamily="34" charset="0"/>
              </a:rPr>
              <a:t>H.Hoyt</a:t>
            </a:r>
            <a:r>
              <a:rPr lang="zh-CN" altLang="en-US" sz="2400">
                <a:latin typeface="Tahoma" panose="020B0604030504040204" pitchFamily="34" charset="0"/>
              </a:rPr>
              <a:t>）</a:t>
            </a:r>
            <a:endParaRPr lang="zh-CN" altLang="en-US" sz="2400">
              <a:latin typeface="Tahoma" panose="020B0604030504040204" pitchFamily="34" charset="0"/>
            </a:endParaRPr>
          </a:p>
          <a:p>
            <a:pPr>
              <a:lnSpc>
                <a:spcPct val="140000"/>
              </a:lnSpc>
              <a:buClr>
                <a:schemeClr val="folHlink"/>
              </a:buClr>
              <a:buSzPct val="60000"/>
              <a:buFont typeface="Wingdings" panose="05000000000000000000" pitchFamily="2" charset="2"/>
            </a:pPr>
            <a:r>
              <a:rPr lang="zh-CN" altLang="en-US" sz="2400" dirty="0">
                <a:latin typeface="Tahoma" panose="020B0604030504040204" pitchFamily="34" charset="0"/>
              </a:rPr>
              <a:t>                   于</a:t>
            </a:r>
            <a:r>
              <a:rPr lang="en-US" altLang="zh-CN" sz="2400">
                <a:latin typeface="Tahoma" panose="020B0604030504040204" pitchFamily="34" charset="0"/>
              </a:rPr>
              <a:t>1939</a:t>
            </a:r>
            <a:r>
              <a:rPr lang="zh-CN" altLang="en-US" sz="2400" dirty="0">
                <a:latin typeface="Tahoma" panose="020B0604030504040204" pitchFamily="34" charset="0"/>
              </a:rPr>
              <a:t>年提出的。</a:t>
            </a:r>
            <a:endParaRPr lang="zh-CN" altLang="en-US" sz="2400">
              <a:latin typeface="Tahoma" panose="020B0604030504040204" pitchFamily="34" charset="0"/>
            </a:endParaRPr>
          </a:p>
          <a:p>
            <a:pPr>
              <a:lnSpc>
                <a:spcPct val="140000"/>
              </a:lnSpc>
              <a:buClr>
                <a:schemeClr val="folHlink"/>
              </a:buClr>
              <a:buSzPct val="60000"/>
              <a:buFont typeface="Wingdings" panose="05000000000000000000" pitchFamily="2" charset="2"/>
            </a:pPr>
            <a:r>
              <a:rPr lang="en-US" altLang="zh-CN" sz="2400">
                <a:latin typeface="Tahoma" panose="020B0604030504040204" pitchFamily="34" charset="0"/>
              </a:rPr>
              <a:t>3 </a:t>
            </a:r>
            <a:r>
              <a:rPr lang="zh-CN" altLang="en-US" sz="2400" b="1" dirty="0">
                <a:latin typeface="Tahoma" panose="020B0604030504040204" pitchFamily="34" charset="0"/>
              </a:rPr>
              <a:t>多核模型</a:t>
            </a:r>
            <a:r>
              <a:rPr lang="zh-CN" altLang="en-US" sz="2400" dirty="0">
                <a:latin typeface="Tahoma" panose="020B0604030504040204" pitchFamily="34" charset="0"/>
              </a:rPr>
              <a:t>：是美国地理学家哈里斯（</a:t>
            </a:r>
            <a:r>
              <a:rPr lang="en-US" altLang="zh-CN" sz="2400" err="1">
                <a:latin typeface="Tahoma" panose="020B0604030504040204" pitchFamily="34" charset="0"/>
              </a:rPr>
              <a:t>C.D.Harris</a:t>
            </a:r>
            <a:r>
              <a:rPr lang="zh-CN" altLang="en-US" sz="2400">
                <a:latin typeface="Tahoma" panose="020B0604030504040204" pitchFamily="34" charset="0"/>
              </a:rPr>
              <a:t>）</a:t>
            </a:r>
            <a:r>
              <a:rPr lang="zh-CN" altLang="en-US" sz="2400" dirty="0">
                <a:latin typeface="Tahoma" panose="020B0604030504040204" pitchFamily="34" charset="0"/>
              </a:rPr>
              <a:t>和</a:t>
            </a:r>
            <a:endParaRPr lang="zh-CN" altLang="en-US" sz="2400" dirty="0">
              <a:latin typeface="Tahoma" panose="020B0604030504040204" pitchFamily="34" charset="0"/>
            </a:endParaRPr>
          </a:p>
          <a:p>
            <a:pPr>
              <a:lnSpc>
                <a:spcPct val="140000"/>
              </a:lnSpc>
              <a:buClr>
                <a:schemeClr val="folHlink"/>
              </a:buClr>
              <a:buSzPct val="60000"/>
              <a:buFont typeface="Wingdings" panose="05000000000000000000" pitchFamily="2" charset="2"/>
            </a:pPr>
            <a:r>
              <a:rPr lang="zh-CN" altLang="en-US" sz="2400" dirty="0">
                <a:latin typeface="Tahoma" panose="020B0604030504040204" pitchFamily="34" charset="0"/>
              </a:rPr>
              <a:t>                   乌尔曼（</a:t>
            </a:r>
            <a:r>
              <a:rPr lang="en-US" altLang="zh-CN" sz="2400" err="1">
                <a:latin typeface="Tahoma" panose="020B0604030504040204" pitchFamily="34" charset="0"/>
              </a:rPr>
              <a:t>E.L.Ullman</a:t>
            </a:r>
            <a:r>
              <a:rPr lang="zh-CN" altLang="en-US" sz="2400">
                <a:latin typeface="Tahoma" panose="020B0604030504040204" pitchFamily="34" charset="0"/>
              </a:rPr>
              <a:t>）</a:t>
            </a:r>
            <a:r>
              <a:rPr lang="zh-CN" altLang="en-US" sz="2400" dirty="0">
                <a:latin typeface="Tahoma" panose="020B0604030504040204" pitchFamily="34" charset="0"/>
              </a:rPr>
              <a:t>于</a:t>
            </a:r>
            <a:r>
              <a:rPr lang="en-US" altLang="zh-CN" sz="2400">
                <a:latin typeface="Tahoma" panose="020B0604030504040204" pitchFamily="34" charset="0"/>
              </a:rPr>
              <a:t>1945</a:t>
            </a:r>
            <a:r>
              <a:rPr lang="zh-CN" altLang="en-US" sz="2400" dirty="0">
                <a:latin typeface="Tahoma" panose="020B0604030504040204" pitchFamily="34" charset="0"/>
              </a:rPr>
              <a:t>年提出的。</a:t>
            </a:r>
            <a:endParaRPr lang="zh-CN" altLang="en-US" sz="2400">
              <a:latin typeface="Tahoma" panose="020B060403050404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494608" name="组合 494607"/>
          <p:cNvGrpSpPr/>
          <p:nvPr/>
        </p:nvGrpSpPr>
        <p:grpSpPr>
          <a:xfrm>
            <a:off x="395288" y="620713"/>
            <a:ext cx="3059112" cy="5300662"/>
            <a:chOff x="249" y="391"/>
            <a:chExt cx="1927" cy="3339"/>
          </a:xfrm>
        </p:grpSpPr>
        <p:pic>
          <p:nvPicPr>
            <p:cNvPr id="494597" name="图片 494596" descr="15"/>
            <p:cNvPicPr>
              <a:picLocks noChangeAspect="1"/>
            </p:cNvPicPr>
            <p:nvPr>
              <p:custDataLst>
                <p:tags r:id="rId2"/>
              </p:custDataLst>
            </p:nvPr>
          </p:nvPicPr>
          <p:blipFill>
            <a:blip r:embed="rId3"/>
            <a:stretch>
              <a:fillRect/>
            </a:stretch>
          </p:blipFill>
          <p:spPr>
            <a:xfrm>
              <a:off x="249" y="391"/>
              <a:ext cx="1927" cy="3339"/>
            </a:xfrm>
            <a:prstGeom prst="rect">
              <a:avLst/>
            </a:prstGeom>
            <a:noFill/>
            <a:ln w="9525">
              <a:noFill/>
            </a:ln>
          </p:spPr>
        </p:pic>
        <p:sp>
          <p:nvSpPr>
            <p:cNvPr id="494598" name="文本框 494597"/>
            <p:cNvSpPr txBox="1"/>
            <p:nvPr>
              <p:custDataLst>
                <p:tags r:id="rId4"/>
              </p:custDataLst>
            </p:nvPr>
          </p:nvSpPr>
          <p:spPr>
            <a:xfrm>
              <a:off x="521" y="2523"/>
              <a:ext cx="1452" cy="211"/>
            </a:xfrm>
            <a:prstGeom prst="rect">
              <a:avLst/>
            </a:prstGeom>
            <a:solidFill>
              <a:srgbClr val="FFFFFF"/>
            </a:solidFill>
            <a:ln w="9525">
              <a:noFill/>
            </a:ln>
          </p:spPr>
          <p:txBody>
            <a:bodyPr lIns="0" tIns="0" rIns="0" bIns="0"/>
            <a:p>
              <a:pPr marL="342900" indent="-342900" algn="just">
                <a:buClr>
                  <a:schemeClr val="folHlink"/>
                </a:buClr>
                <a:buSzPct val="60000"/>
                <a:buFont typeface="Wingdings" panose="05000000000000000000" pitchFamily="2" charset="2"/>
              </a:pPr>
              <a:r>
                <a:rPr lang="zh-CN" altLang="en-US" sz="2000" dirty="0">
                  <a:latin typeface="Times New Roman" panose="02020603050405020304" pitchFamily="18" charset="0"/>
                </a:rPr>
                <a:t>图</a:t>
              </a:r>
              <a:r>
                <a:rPr lang="en-US" altLang="zh-CN" sz="2000">
                  <a:latin typeface="Times New Roman" panose="02020603050405020304" pitchFamily="18" charset="0"/>
                </a:rPr>
                <a:t>7-6 </a:t>
              </a:r>
              <a:r>
                <a:rPr lang="zh-CN" altLang="en-US" sz="2000" dirty="0">
                  <a:latin typeface="Times New Roman" panose="02020603050405020304" pitchFamily="18" charset="0"/>
                </a:rPr>
                <a:t>同心圆模型</a:t>
              </a:r>
              <a:endParaRPr lang="zh-CN" altLang="en-US" sz="2000" dirty="0">
                <a:latin typeface="Tahoma" panose="020B0604030504040204" pitchFamily="34" charset="0"/>
              </a:endParaRPr>
            </a:p>
          </p:txBody>
        </p:sp>
      </p:grpSp>
      <p:grpSp>
        <p:nvGrpSpPr>
          <p:cNvPr id="494607" name="组合 494606"/>
          <p:cNvGrpSpPr/>
          <p:nvPr/>
        </p:nvGrpSpPr>
        <p:grpSpPr>
          <a:xfrm>
            <a:off x="4499610" y="332740"/>
            <a:ext cx="3455988" cy="3095625"/>
            <a:chOff x="2472" y="0"/>
            <a:chExt cx="2177" cy="1950"/>
          </a:xfrm>
        </p:grpSpPr>
        <p:pic>
          <p:nvPicPr>
            <p:cNvPr id="494600" name="图片 494599" descr="旋转 16"/>
            <p:cNvPicPr>
              <a:picLocks noChangeAspect="1"/>
            </p:cNvPicPr>
            <p:nvPr>
              <p:custDataLst>
                <p:tags r:id="rId5"/>
              </p:custDataLst>
            </p:nvPr>
          </p:nvPicPr>
          <p:blipFill>
            <a:blip r:embed="rId6"/>
            <a:stretch>
              <a:fillRect/>
            </a:stretch>
          </p:blipFill>
          <p:spPr>
            <a:xfrm>
              <a:off x="2472" y="0"/>
              <a:ext cx="2177" cy="1854"/>
            </a:xfrm>
            <a:prstGeom prst="rect">
              <a:avLst/>
            </a:prstGeom>
            <a:noFill/>
            <a:ln w="9525">
              <a:noFill/>
            </a:ln>
          </p:spPr>
        </p:pic>
        <p:sp>
          <p:nvSpPr>
            <p:cNvPr id="494601" name="文本框 494600"/>
            <p:cNvSpPr txBox="1"/>
            <p:nvPr>
              <p:custDataLst>
                <p:tags r:id="rId7"/>
              </p:custDataLst>
            </p:nvPr>
          </p:nvSpPr>
          <p:spPr>
            <a:xfrm>
              <a:off x="3016" y="1661"/>
              <a:ext cx="1602" cy="289"/>
            </a:xfrm>
            <a:prstGeom prst="rect">
              <a:avLst/>
            </a:prstGeom>
            <a:solidFill>
              <a:srgbClr val="FFFFFF"/>
            </a:solidFill>
            <a:ln w="9525">
              <a:noFill/>
            </a:ln>
          </p:spPr>
          <p:txBody>
            <a:bodyPr lIns="0" tIns="0" rIns="0" bIns="0"/>
            <a:p>
              <a:pPr marL="342900" indent="-342900" algn="just">
                <a:buClr>
                  <a:schemeClr val="folHlink"/>
                </a:buClr>
                <a:buSzPct val="60000"/>
                <a:buFont typeface="Wingdings" panose="05000000000000000000" pitchFamily="2" charset="2"/>
              </a:pPr>
              <a:r>
                <a:rPr lang="zh-CN" altLang="en-US" sz="2000" dirty="0">
                  <a:latin typeface="Times New Roman" panose="02020603050405020304" pitchFamily="18" charset="0"/>
                </a:rPr>
                <a:t>图</a:t>
              </a:r>
              <a:r>
                <a:rPr lang="en-US" altLang="zh-CN" sz="2000">
                  <a:latin typeface="Times New Roman" panose="02020603050405020304" pitchFamily="18" charset="0"/>
                </a:rPr>
                <a:t>7-7 </a:t>
              </a:r>
              <a:r>
                <a:rPr lang="zh-CN" altLang="en-US" sz="2000" dirty="0">
                  <a:latin typeface="Times New Roman" panose="02020603050405020304" pitchFamily="18" charset="0"/>
                </a:rPr>
                <a:t>扇形模型</a:t>
              </a:r>
              <a:endParaRPr lang="zh-CN" altLang="en-US" sz="2000" dirty="0">
                <a:latin typeface="Tahoma" panose="020B0604030504040204" pitchFamily="34" charset="0"/>
              </a:endParaRPr>
            </a:p>
          </p:txBody>
        </p:sp>
      </p:grpSp>
      <p:grpSp>
        <p:nvGrpSpPr>
          <p:cNvPr id="494602" name="组合 494601"/>
          <p:cNvGrpSpPr/>
          <p:nvPr/>
        </p:nvGrpSpPr>
        <p:grpSpPr>
          <a:xfrm>
            <a:off x="4427855" y="3500438"/>
            <a:ext cx="3600450" cy="3024187"/>
            <a:chOff x="7200" y="6588"/>
            <a:chExt cx="2900" cy="3120"/>
          </a:xfrm>
        </p:grpSpPr>
        <p:pic>
          <p:nvPicPr>
            <p:cNvPr id="494603" name="图片 494602" descr="17"/>
            <p:cNvPicPr>
              <a:picLocks noChangeAspect="1"/>
            </p:cNvPicPr>
            <p:nvPr>
              <p:custDataLst>
                <p:tags r:id="rId8"/>
              </p:custDataLst>
            </p:nvPr>
          </p:nvPicPr>
          <p:blipFill>
            <a:blip r:embed="rId9"/>
            <a:stretch>
              <a:fillRect/>
            </a:stretch>
          </p:blipFill>
          <p:spPr>
            <a:xfrm>
              <a:off x="7200" y="6588"/>
              <a:ext cx="2900" cy="3090"/>
            </a:xfrm>
            <a:prstGeom prst="rect">
              <a:avLst/>
            </a:prstGeom>
            <a:noFill/>
            <a:ln w="9525">
              <a:noFill/>
            </a:ln>
          </p:spPr>
        </p:pic>
        <p:sp>
          <p:nvSpPr>
            <p:cNvPr id="494604" name="文本框 494603"/>
            <p:cNvSpPr txBox="1"/>
            <p:nvPr>
              <p:custDataLst>
                <p:tags r:id="rId10"/>
              </p:custDataLst>
            </p:nvPr>
          </p:nvSpPr>
          <p:spPr>
            <a:xfrm>
              <a:off x="7740" y="9240"/>
              <a:ext cx="2340" cy="468"/>
            </a:xfrm>
            <a:prstGeom prst="rect">
              <a:avLst/>
            </a:prstGeom>
            <a:solidFill>
              <a:srgbClr val="FFFFFF"/>
            </a:solidFill>
            <a:ln w="9525">
              <a:noFill/>
            </a:ln>
          </p:spPr>
          <p:txBody>
            <a:bodyPr/>
            <a:p>
              <a:pPr marL="342900" indent="-342900" algn="just">
                <a:buClr>
                  <a:schemeClr val="folHlink"/>
                </a:buClr>
                <a:buSzPct val="60000"/>
                <a:buFont typeface="Wingdings" panose="05000000000000000000" pitchFamily="2" charset="2"/>
              </a:pPr>
              <a:r>
                <a:rPr lang="zh-CN" altLang="en-US" sz="2000" dirty="0">
                  <a:latin typeface="Times New Roman" panose="02020603050405020304" pitchFamily="18" charset="0"/>
                </a:rPr>
                <a:t>图</a:t>
              </a:r>
              <a:r>
                <a:rPr lang="en-US" altLang="zh-CN" sz="2000">
                  <a:latin typeface="Times New Roman" panose="02020603050405020304" pitchFamily="18" charset="0"/>
                </a:rPr>
                <a:t>7-8 </a:t>
              </a:r>
              <a:r>
                <a:rPr lang="zh-CN" altLang="en-US" sz="2000" dirty="0">
                  <a:latin typeface="Times New Roman" panose="02020603050405020304" pitchFamily="18" charset="0"/>
                </a:rPr>
                <a:t>多核模型</a:t>
              </a:r>
              <a:endParaRPr lang="zh-CN" altLang="en-US" sz="2000" dirty="0">
                <a:latin typeface="Tahoma" panose="020B060403050404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2800" b="1">
                  <a:latin typeface="隶书" panose="02010509060101010101" pitchFamily="49" charset="-122"/>
                  <a:ea typeface="隶书" panose="02010509060101010101" pitchFamily="49" charset="-122"/>
                  <a:sym typeface="+mn-ea"/>
                </a:rPr>
                <a:t>第４节　城市体系与城市景观</a:t>
              </a:r>
              <a:endParaRPr sz="2800" b="1">
                <a:latin typeface="隶书" panose="02010509060101010101" pitchFamily="49" charset="-122"/>
                <a:ea typeface="隶书" panose="02010509060101010101" pitchFamily="49" charset="-122"/>
                <a:sym typeface="+mn-ea"/>
              </a:endParaRPr>
            </a:p>
          </p:txBody>
        </p: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5" r="15"/>
          <a:stretch>
            <a:fillRect/>
          </a:stretch>
        </p:blipFill>
        <p:spPr>
          <a:xfrm>
            <a:off x="6093619" y="1833562"/>
            <a:ext cx="2636045" cy="3514726"/>
          </a:xfrm>
          <a:prstGeom prst="round1Rect">
            <a:avLst>
              <a:gd name="adj" fmla="val 26085"/>
            </a:avLst>
          </a:prstGeom>
        </p:spPr>
      </p:pic>
      <p:sp>
        <p:nvSpPr>
          <p:cNvPr id="11267" name="文本占位符 5122"/>
          <p:cNvSpPr>
            <a:spLocks noGrp="1"/>
          </p:cNvSpPr>
          <p:nvPr/>
        </p:nvSpPr>
        <p:spPr>
          <a:xfrm>
            <a:off x="539115" y="1772285"/>
            <a:ext cx="5155565" cy="308610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一、城市体系的等级规律</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二、城市景观</a:t>
            </a:r>
            <a:endParaRPr lang="zh-CN" altLang="en-US" dirty="0">
              <a:solidFill>
                <a:srgbClr val="FF0000"/>
              </a:solidFill>
              <a:latin typeface="华文行楷" panose="02010800040101010101" pitchFamily="2" charset="-122"/>
              <a:ea typeface="华文行楷" panose="02010800040101010101" pitchFamily="2" charset="-122"/>
            </a:endParaRPr>
          </a:p>
          <a:p>
            <a:pPr algn="l">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三、城市感知</a:t>
            </a:r>
            <a:r>
              <a:rPr lang="zh-CN" altLang="en-US" sz="3200" dirty="0">
                <a:solidFill>
                  <a:srgbClr val="FF0000"/>
                </a:solidFill>
                <a:latin typeface="华文行楷" panose="02010800040101010101" pitchFamily="2" charset="-122"/>
                <a:ea typeface="华文行楷" panose="02010800040101010101" pitchFamily="2" charset="-122"/>
              </a:rPr>
              <a:t> </a:t>
            </a:r>
            <a:endParaRPr lang="zh-CN" altLang="en-US" sz="3200" dirty="0">
              <a:solidFill>
                <a:srgbClr val="FF0000"/>
              </a:solidFill>
              <a:latin typeface="华文行楷" panose="02010800040101010101" pitchFamily="2" charset="-122"/>
              <a:ea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56036" name="动作按钮: 后退或前一项 556035">
            <a:hlinkClick r:id="rId3" action="ppaction://hlinksldjump"/>
          </p:cNvPr>
          <p:cNvSpPr/>
          <p:nvPr/>
        </p:nvSpPr>
        <p:spPr>
          <a:xfrm>
            <a:off x="7235825" y="5300663"/>
            <a:ext cx="1042988" cy="755650"/>
          </a:xfrm>
          <a:prstGeom prst="actionButtonBackPrevious">
            <a:avLst/>
          </a:prstGeom>
          <a:solidFill>
            <a:srgbClr val="666699"/>
          </a:solidFill>
          <a:ln w="9525">
            <a:noFill/>
          </a:ln>
        </p:spPr>
        <p:txBody>
          <a:bodyPr/>
          <a:p>
            <a:endParaRPr lang="zh-CN" altLang="en-US"/>
          </a:p>
        </p:txBody>
      </p:sp>
      <p:sp>
        <p:nvSpPr>
          <p:cNvPr id="556037" name="文本占位符 556036"/>
          <p:cNvSpPr>
            <a:spLocks noGrp="1"/>
          </p:cNvSpPr>
          <p:nvPr>
            <p:ph type="body" idx="1"/>
          </p:nvPr>
        </p:nvSpPr>
        <p:spPr>
          <a:xfrm>
            <a:off x="395605" y="1153160"/>
            <a:ext cx="8424545" cy="5022215"/>
          </a:xfrm>
        </p:spPr>
        <p:txBody>
          <a:bodyPr/>
          <a:p>
            <a:pPr marL="0" indent="711200">
              <a:lnSpc>
                <a:spcPct val="170000"/>
              </a:lnSpc>
              <a:spcBef>
                <a:spcPts val="0"/>
              </a:spcBef>
              <a:buNone/>
              <a:extLst>
                <a:ext uri="{35155182-B16C-46BC-9424-99874614C6A1}">
                  <wpsdc:indentchars xmlns:wpsdc="http://www.wps.cn/officeDocument/2017/drawingmlCustomData" val="200" checksum="3773799597"/>
                </a:ext>
              </a:extLst>
            </a:pPr>
            <a:r>
              <a:rPr lang="zh-CN" altLang="en-US" sz="2800" dirty="0"/>
              <a:t>城市与城市、城市与地区之间实质上存在着固定联系与等级结构。也就是说，一定地区内，性质不同、规模不等的城市是互相联系、互相依赖、互相补充的，进而形成一个统一的城市地域体系。</a:t>
            </a:r>
            <a:r>
              <a:rPr lang="zh-CN" altLang="en-US" dirty="0"/>
              <a:t> </a:t>
            </a:r>
            <a:endParaRPr lang="zh-CN" altLang="en-US" dirty="0"/>
          </a:p>
          <a:p>
            <a:pPr marL="0" indent="812800">
              <a:lnSpc>
                <a:spcPct val="170000"/>
              </a:lnSpc>
              <a:spcBef>
                <a:spcPts val="0"/>
              </a:spcBef>
              <a:buNone/>
              <a:extLst>
                <a:ext uri="{35155182-B16C-46BC-9424-99874614C6A1}">
                  <wpsdc:indentchars xmlns:wpsdc="http://www.wps.cn/officeDocument/2017/drawingmlCustomData" val="200" checksum="3877492575"/>
                </a:ext>
              </a:extLst>
            </a:pPr>
            <a:r>
              <a:rPr lang="zh-CN" altLang="en-US" dirty="0"/>
              <a:t>　　　</a:t>
            </a:r>
            <a:r>
              <a:rPr lang="zh-CN" altLang="en-US" sz="2800" dirty="0"/>
              <a:t>1.等级规模法则</a:t>
            </a:r>
            <a:endParaRPr lang="zh-CN" altLang="en-US" sz="2800" dirty="0"/>
          </a:p>
          <a:p>
            <a:pPr marL="0" indent="711200">
              <a:lnSpc>
                <a:spcPct val="170000"/>
              </a:lnSpc>
              <a:spcBef>
                <a:spcPts val="0"/>
              </a:spcBef>
              <a:buNone/>
              <a:extLst>
                <a:ext uri="{35155182-B16C-46BC-9424-99874614C6A1}">
                  <wpsdc:indentchars xmlns:wpsdc="http://www.wps.cn/officeDocument/2017/drawingmlCustomData" val="200" checksum="3773799597"/>
                </a:ext>
              </a:extLst>
            </a:pPr>
            <a:r>
              <a:rPr lang="zh-CN" altLang="en-US" sz="2800" dirty="0"/>
              <a:t>　　　　2.首位城市法则</a:t>
            </a:r>
            <a:endParaRPr lang="zh-CN" altLang="en-US" sz="2800" dirty="0"/>
          </a:p>
          <a:p>
            <a:pPr marL="0" indent="711200">
              <a:lnSpc>
                <a:spcPct val="170000"/>
              </a:lnSpc>
              <a:spcBef>
                <a:spcPts val="0"/>
              </a:spcBef>
              <a:buNone/>
              <a:extLst>
                <a:ext uri="{35155182-B16C-46BC-9424-99874614C6A1}">
                  <wpsdc:indentchars xmlns:wpsdc="http://www.wps.cn/officeDocument/2017/drawingmlCustomData" val="200" checksum="3773799597"/>
                </a:ext>
              </a:extLst>
            </a:pPr>
            <a:r>
              <a:rPr lang="zh-CN" altLang="en-US" sz="2800" dirty="0"/>
              <a:t>　　　　3.农村聚落体系</a:t>
            </a:r>
            <a:endParaRPr lang="zh-CN" altLang="en-US" sz="2800" dirty="0"/>
          </a:p>
        </p:txBody>
      </p:sp>
      <p:sp>
        <p:nvSpPr>
          <p:cNvPr id="4" name="文本框 3"/>
          <p:cNvSpPr txBox="1"/>
          <p:nvPr>
            <p:custDataLst>
              <p:tags r:id="rId4"/>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一、城市体系的等级规律</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56036" name="动作按钮: 后退或前一项 556035">
            <a:hlinkClick r:id="rId3" action="ppaction://hlinksldjump"/>
          </p:cNvPr>
          <p:cNvSpPr/>
          <p:nvPr/>
        </p:nvSpPr>
        <p:spPr>
          <a:xfrm>
            <a:off x="7235825" y="5300663"/>
            <a:ext cx="1042988" cy="755650"/>
          </a:xfrm>
          <a:prstGeom prst="actionButtonBackPrevious">
            <a:avLst/>
          </a:prstGeom>
          <a:solidFill>
            <a:srgbClr val="666699"/>
          </a:solidFill>
          <a:ln w="9525">
            <a:noFill/>
          </a:ln>
        </p:spPr>
        <p:txBody>
          <a:bodyPr/>
          <a:p>
            <a:endParaRPr lang="zh-CN" altLang="en-US"/>
          </a:p>
        </p:txBody>
      </p:sp>
      <p:sp>
        <p:nvSpPr>
          <p:cNvPr id="4" name="文本框 3"/>
          <p:cNvSpPr txBox="1"/>
          <p:nvPr>
            <p:custDataLst>
              <p:tags r:id="rId4"/>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一、城市体系的等级规律</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539651" name="文本占位符 539650"/>
          <p:cNvSpPr>
            <a:spLocks noGrp="1"/>
          </p:cNvSpPr>
          <p:nvPr>
            <p:ph type="body" idx="1"/>
            <p:custDataLst>
              <p:tags r:id="rId5"/>
            </p:custDataLst>
          </p:nvPr>
        </p:nvSpPr>
        <p:spPr>
          <a:xfrm>
            <a:off x="147320" y="1196340"/>
            <a:ext cx="2192020" cy="5086985"/>
          </a:xfrm>
        </p:spPr>
        <p:txBody>
          <a:bodyPr/>
          <a:p>
            <a:pPr marL="0" indent="0">
              <a:buNone/>
            </a:pPr>
            <a:r>
              <a:rPr lang="en-US" altLang="zh-CN" sz="2400"/>
              <a:t>2014</a:t>
            </a:r>
            <a:r>
              <a:rPr lang="zh-CN" altLang="en-US" sz="2400" dirty="0"/>
              <a:t>年</a:t>
            </a:r>
            <a:r>
              <a:rPr lang="en-US" altLang="zh-CN" sz="2400"/>
              <a:t>11</a:t>
            </a:r>
            <a:r>
              <a:rPr lang="zh-CN" altLang="en-US" sz="2400" dirty="0"/>
              <a:t>月</a:t>
            </a:r>
            <a:r>
              <a:rPr lang="en-US" altLang="zh-CN" sz="2400"/>
              <a:t>20</a:t>
            </a:r>
            <a:r>
              <a:rPr lang="zh-CN" altLang="en-US" sz="2400" dirty="0"/>
              <a:t>日，国务院印发</a:t>
            </a:r>
            <a:r>
              <a:rPr lang="en-US" altLang="zh-CN" sz="2400"/>
              <a:t>《</a:t>
            </a:r>
            <a:r>
              <a:rPr lang="zh-CN" altLang="en-US" sz="2400" dirty="0"/>
              <a:t>关于调整城市规模划分标准的通知</a:t>
            </a:r>
            <a:r>
              <a:rPr lang="en-US" altLang="zh-CN" sz="2400"/>
              <a:t>》(</a:t>
            </a:r>
            <a:r>
              <a:rPr lang="zh-CN" altLang="en-US" sz="2400" dirty="0"/>
              <a:t>以下简称</a:t>
            </a:r>
            <a:r>
              <a:rPr lang="en-US" altLang="zh-CN" sz="2400"/>
              <a:t>《</a:t>
            </a:r>
            <a:r>
              <a:rPr lang="zh-CN" altLang="en-US" sz="2400" dirty="0"/>
              <a:t>通知</a:t>
            </a:r>
            <a:r>
              <a:rPr lang="en-US" altLang="zh-CN" sz="2400"/>
              <a:t>》)</a:t>
            </a:r>
            <a:r>
              <a:rPr lang="zh-CN" altLang="en-US" sz="2400" dirty="0"/>
              <a:t>，对原有城市规模划分标准进行了调整，明确了新的城市规模划分标准。</a:t>
            </a:r>
            <a:r>
              <a:rPr lang="zh-CN" altLang="en-US" sz="2400" dirty="0"/>
              <a:t> </a:t>
            </a:r>
            <a:endParaRPr lang="zh-CN" altLang="en-US" sz="2400" dirty="0"/>
          </a:p>
        </p:txBody>
      </p:sp>
      <p:pic>
        <p:nvPicPr>
          <p:cNvPr id="539653" name="图片 539652" descr="城市规模等级"/>
          <p:cNvPicPr>
            <a:picLocks noChangeAspect="1"/>
          </p:cNvPicPr>
          <p:nvPr>
            <p:custDataLst>
              <p:tags r:id="rId6"/>
            </p:custDataLst>
          </p:nvPr>
        </p:nvPicPr>
        <p:blipFill>
          <a:blip r:embed="rId7"/>
          <a:stretch>
            <a:fillRect/>
          </a:stretch>
        </p:blipFill>
        <p:spPr>
          <a:xfrm>
            <a:off x="2555558" y="1340485"/>
            <a:ext cx="6315075" cy="4338638"/>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56036" name="动作按钮: 后退或前一项 556035">
            <a:hlinkClick r:id="rId3" action="ppaction://hlinksldjump"/>
          </p:cNvPr>
          <p:cNvSpPr/>
          <p:nvPr/>
        </p:nvSpPr>
        <p:spPr>
          <a:xfrm>
            <a:off x="7235825" y="5300663"/>
            <a:ext cx="1042988" cy="755650"/>
          </a:xfrm>
          <a:prstGeom prst="actionButtonBackPrevious">
            <a:avLst/>
          </a:prstGeom>
          <a:solidFill>
            <a:srgbClr val="666699"/>
          </a:solidFill>
          <a:ln w="9525">
            <a:noFill/>
          </a:ln>
        </p:spPr>
        <p:txBody>
          <a:bodyPr/>
          <a:p>
            <a:endParaRPr lang="zh-CN" altLang="en-US"/>
          </a:p>
        </p:txBody>
      </p:sp>
      <p:sp>
        <p:nvSpPr>
          <p:cNvPr id="556037" name="文本占位符 556036"/>
          <p:cNvSpPr>
            <a:spLocks noGrp="1"/>
          </p:cNvSpPr>
          <p:nvPr>
            <p:ph type="body" idx="1"/>
          </p:nvPr>
        </p:nvSpPr>
        <p:spPr>
          <a:xfrm>
            <a:off x="395605" y="1153160"/>
            <a:ext cx="8424545" cy="5022215"/>
          </a:xfrm>
        </p:spPr>
        <p:txBody>
          <a:bodyPr/>
          <a:p>
            <a:pPr marL="0" indent="812800">
              <a:lnSpc>
                <a:spcPct val="170000"/>
              </a:lnSpc>
              <a:spcBef>
                <a:spcPts val="0"/>
              </a:spcBef>
              <a:buNone/>
              <a:extLst>
                <a:ext uri="{35155182-B16C-46BC-9424-99874614C6A1}">
                  <wpsdc:indentchars xmlns:wpsdc="http://www.wps.cn/officeDocument/2017/drawingmlCustomData" val="200" checksum="3877492575"/>
                </a:ext>
              </a:extLst>
            </a:pPr>
            <a:r>
              <a:rPr lang="zh-CN" altLang="en-US" dirty="0"/>
              <a:t>在城市景观中，最明显的是</a:t>
            </a:r>
            <a:r>
              <a:rPr lang="zh-CN" altLang="en-US" dirty="0">
                <a:solidFill>
                  <a:srgbClr val="FF0000"/>
                </a:solidFill>
              </a:rPr>
              <a:t>城市建筑高度</a:t>
            </a:r>
            <a:r>
              <a:rPr lang="zh-CN" altLang="en-US" dirty="0"/>
              <a:t>；其次，城市景观往往与</a:t>
            </a:r>
            <a:r>
              <a:rPr lang="zh-CN" altLang="en-US" dirty="0">
                <a:solidFill>
                  <a:srgbClr val="FF0000"/>
                </a:solidFill>
              </a:rPr>
              <a:t>著名的建筑物</a:t>
            </a:r>
            <a:r>
              <a:rPr lang="zh-CN" altLang="en-US" dirty="0"/>
              <a:t>相联系，该建筑也就成为该城市的标志与象征。第三是</a:t>
            </a:r>
            <a:r>
              <a:rPr lang="zh-CN" altLang="en-US" dirty="0">
                <a:solidFill>
                  <a:srgbClr val="FF0000"/>
                </a:solidFill>
              </a:rPr>
              <a:t>城市的格局</a:t>
            </a:r>
            <a:r>
              <a:rPr lang="zh-CN" altLang="en-US" dirty="0"/>
              <a:t>。第四是</a:t>
            </a:r>
            <a:r>
              <a:rPr lang="zh-CN" altLang="en-US" dirty="0">
                <a:solidFill>
                  <a:srgbClr val="FF0000"/>
                </a:solidFill>
              </a:rPr>
              <a:t>城市与环境的协调</a:t>
            </a:r>
            <a:r>
              <a:rPr lang="zh-CN" altLang="en-US" dirty="0"/>
              <a:t>所形成的风格。</a:t>
            </a:r>
            <a:endParaRPr lang="zh-CN" altLang="en-US" dirty="0"/>
          </a:p>
        </p:txBody>
      </p:sp>
      <p:sp>
        <p:nvSpPr>
          <p:cNvPr id="4" name="文本框 3"/>
          <p:cNvSpPr txBox="1"/>
          <p:nvPr>
            <p:custDataLst>
              <p:tags r:id="rId4"/>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二、城 市 景  观</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40679" name="图片 540678" descr="地标建筑"/>
          <p:cNvPicPr>
            <a:picLocks noChangeAspect="1"/>
          </p:cNvPicPr>
          <p:nvPr>
            <p:custDataLst>
              <p:tags r:id="rId2"/>
            </p:custDataLst>
          </p:nvPr>
        </p:nvPicPr>
        <p:blipFill>
          <a:blip r:embed="rId3"/>
          <a:stretch>
            <a:fillRect/>
          </a:stretch>
        </p:blipFill>
        <p:spPr>
          <a:xfrm>
            <a:off x="179388" y="765175"/>
            <a:ext cx="3892550" cy="5184775"/>
          </a:xfrm>
          <a:prstGeom prst="rect">
            <a:avLst/>
          </a:prstGeom>
          <a:noFill/>
          <a:ln w="9525">
            <a:noFill/>
          </a:ln>
        </p:spPr>
      </p:pic>
      <p:pic>
        <p:nvPicPr>
          <p:cNvPr id="540677" name="图片 540676" descr="中洲岛"/>
          <p:cNvPicPr>
            <a:picLocks noChangeAspect="1"/>
          </p:cNvPicPr>
          <p:nvPr>
            <p:custDataLst>
              <p:tags r:id="rId4"/>
            </p:custDataLst>
          </p:nvPr>
        </p:nvPicPr>
        <p:blipFill>
          <a:blip r:embed="rId5"/>
          <a:stretch>
            <a:fillRect/>
          </a:stretch>
        </p:blipFill>
        <p:spPr>
          <a:xfrm>
            <a:off x="4211638" y="333375"/>
            <a:ext cx="4787900" cy="2714625"/>
          </a:xfrm>
          <a:prstGeom prst="rect">
            <a:avLst/>
          </a:prstGeom>
          <a:noFill/>
          <a:ln w="9525">
            <a:noFill/>
          </a:ln>
        </p:spPr>
      </p:pic>
      <p:pic>
        <p:nvPicPr>
          <p:cNvPr id="540678" name="图片 540677" descr="中洲岛1"/>
          <p:cNvPicPr>
            <a:picLocks noChangeAspect="1"/>
          </p:cNvPicPr>
          <p:nvPr>
            <p:custDataLst>
              <p:tags r:id="rId6"/>
            </p:custDataLst>
          </p:nvPr>
        </p:nvPicPr>
        <p:blipFill>
          <a:blip r:embed="rId7"/>
          <a:stretch>
            <a:fillRect/>
          </a:stretch>
        </p:blipFill>
        <p:spPr>
          <a:xfrm>
            <a:off x="4211638" y="3284538"/>
            <a:ext cx="4716462" cy="3208337"/>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2" name="图片 1"/>
          <p:cNvPicPr>
            <a:picLocks noChangeAspect="1"/>
          </p:cNvPicPr>
          <p:nvPr/>
        </p:nvPicPr>
        <p:blipFill>
          <a:blip r:embed="rId2"/>
          <a:stretch>
            <a:fillRect/>
          </a:stretch>
        </p:blipFill>
        <p:spPr>
          <a:xfrm>
            <a:off x="-36830" y="0"/>
            <a:ext cx="5934075" cy="3971925"/>
          </a:xfrm>
          <a:prstGeom prst="rect">
            <a:avLst/>
          </a:prstGeom>
        </p:spPr>
      </p:pic>
      <p:pic>
        <p:nvPicPr>
          <p:cNvPr id="3" name="图片 2"/>
          <p:cNvPicPr>
            <a:picLocks noChangeAspect="1"/>
          </p:cNvPicPr>
          <p:nvPr/>
        </p:nvPicPr>
        <p:blipFill>
          <a:blip r:embed="rId3"/>
          <a:stretch>
            <a:fillRect/>
          </a:stretch>
        </p:blipFill>
        <p:spPr>
          <a:xfrm>
            <a:off x="1979295" y="3789045"/>
            <a:ext cx="7143750" cy="304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41702" name="图片 541701" descr="福州市中轴线"/>
          <p:cNvPicPr>
            <a:picLocks noChangeAspect="1"/>
          </p:cNvPicPr>
          <p:nvPr>
            <p:custDataLst>
              <p:tags r:id="rId2"/>
            </p:custDataLst>
          </p:nvPr>
        </p:nvPicPr>
        <p:blipFill>
          <a:blip r:embed="rId3"/>
          <a:stretch>
            <a:fillRect/>
          </a:stretch>
        </p:blipFill>
        <p:spPr>
          <a:xfrm>
            <a:off x="0" y="0"/>
            <a:ext cx="5126038" cy="6858000"/>
          </a:xfrm>
          <a:prstGeom prst="rect">
            <a:avLst/>
          </a:prstGeom>
          <a:noFill/>
          <a:ln w="9525">
            <a:noFill/>
          </a:ln>
        </p:spPr>
      </p:pic>
      <p:pic>
        <p:nvPicPr>
          <p:cNvPr id="541703" name="图片 541702" descr="福州绿地系统"/>
          <p:cNvPicPr>
            <a:picLocks noChangeAspect="1"/>
          </p:cNvPicPr>
          <p:nvPr>
            <p:custDataLst>
              <p:tags r:id="rId4"/>
            </p:custDataLst>
          </p:nvPr>
        </p:nvPicPr>
        <p:blipFill>
          <a:blip r:embed="rId5"/>
          <a:stretch>
            <a:fillRect/>
          </a:stretch>
        </p:blipFill>
        <p:spPr>
          <a:xfrm>
            <a:off x="5035550" y="-27305"/>
            <a:ext cx="4252595" cy="30759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56036" name="动作按钮: 后退或前一项 556035">
            <a:hlinkClick r:id="rId3" action="ppaction://hlinksldjump"/>
          </p:cNvPr>
          <p:cNvSpPr/>
          <p:nvPr/>
        </p:nvSpPr>
        <p:spPr>
          <a:xfrm>
            <a:off x="7235825" y="5300663"/>
            <a:ext cx="1042988" cy="755650"/>
          </a:xfrm>
          <a:prstGeom prst="actionButtonBackPrevious">
            <a:avLst/>
          </a:prstGeom>
          <a:solidFill>
            <a:srgbClr val="666699"/>
          </a:solidFill>
          <a:ln w="9525">
            <a:noFill/>
          </a:ln>
        </p:spPr>
        <p:txBody>
          <a:bodyPr/>
          <a:p>
            <a:endParaRPr lang="zh-CN" altLang="en-US"/>
          </a:p>
        </p:txBody>
      </p:sp>
      <p:sp>
        <p:nvSpPr>
          <p:cNvPr id="556037" name="文本占位符 556036"/>
          <p:cNvSpPr>
            <a:spLocks noGrp="1"/>
          </p:cNvSpPr>
          <p:nvPr>
            <p:ph type="body" idx="1"/>
          </p:nvPr>
        </p:nvSpPr>
        <p:spPr>
          <a:xfrm>
            <a:off x="395605" y="1153160"/>
            <a:ext cx="8424545" cy="5022215"/>
          </a:xfrm>
        </p:spPr>
        <p:txBody>
          <a:bodyPr/>
          <a:p>
            <a:pPr marL="0" indent="812800">
              <a:lnSpc>
                <a:spcPct val="170000"/>
              </a:lnSpc>
              <a:spcBef>
                <a:spcPts val="0"/>
              </a:spcBef>
              <a:buNone/>
              <a:extLst>
                <a:ext uri="{35155182-B16C-46BC-9424-99874614C6A1}">
                  <wpsdc:indentchars xmlns:wpsdc="http://www.wps.cn/officeDocument/2017/drawingmlCustomData" val="200" checksum="3877492575"/>
                </a:ext>
              </a:extLst>
            </a:pPr>
            <a:r>
              <a:rPr lang="zh-CN" altLang="en-US" dirty="0"/>
              <a:t>城市的景观给人带来的印象并不相同，这是由于每个人的生活环境不同、文化背景不同而产生的。从城市景观来说，对人感知留下深刻印象的是路、界、节点、区和路标。</a:t>
            </a:r>
            <a:endParaRPr lang="zh-CN" altLang="en-US" dirty="0"/>
          </a:p>
        </p:txBody>
      </p:sp>
      <p:sp>
        <p:nvSpPr>
          <p:cNvPr id="4" name="文本框 3"/>
          <p:cNvSpPr txBox="1"/>
          <p:nvPr>
            <p:custDataLst>
              <p:tags r:id="rId4"/>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三、城 市 感 知</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04836" name="图片 504835" descr="镇"/>
          <p:cNvPicPr>
            <a:picLocks noChangeAspect="1"/>
          </p:cNvPicPr>
          <p:nvPr>
            <p:custDataLst>
              <p:tags r:id="rId3"/>
            </p:custDataLst>
          </p:nvPr>
        </p:nvPicPr>
        <p:blipFill>
          <a:blip r:embed="rId4"/>
          <a:stretch>
            <a:fillRect/>
          </a:stretch>
        </p:blipFill>
        <p:spPr>
          <a:xfrm>
            <a:off x="0" y="4410075"/>
            <a:ext cx="4787900" cy="1987550"/>
          </a:xfrm>
          <a:prstGeom prst="rect">
            <a:avLst/>
          </a:prstGeom>
          <a:noFill/>
          <a:ln w="9525">
            <a:noFill/>
          </a:ln>
        </p:spPr>
      </p:pic>
      <p:pic>
        <p:nvPicPr>
          <p:cNvPr id="504837" name="图片 504836" descr="城市"/>
          <p:cNvPicPr>
            <a:picLocks noChangeAspect="1"/>
          </p:cNvPicPr>
          <p:nvPr>
            <p:custDataLst>
              <p:tags r:id="rId5"/>
            </p:custDataLst>
          </p:nvPr>
        </p:nvPicPr>
        <p:blipFill>
          <a:blip r:embed="rId6"/>
          <a:stretch>
            <a:fillRect/>
          </a:stretch>
        </p:blipFill>
        <p:spPr>
          <a:xfrm>
            <a:off x="0" y="260350"/>
            <a:ext cx="5867400" cy="3665538"/>
          </a:xfrm>
          <a:prstGeom prst="rect">
            <a:avLst/>
          </a:prstGeom>
          <a:noFill/>
          <a:ln w="9525">
            <a:noFill/>
          </a:ln>
        </p:spPr>
      </p:pic>
      <p:pic>
        <p:nvPicPr>
          <p:cNvPr id="504838" name="图片 504837" descr="乡村"/>
          <p:cNvPicPr>
            <a:picLocks noChangeAspect="1"/>
          </p:cNvPicPr>
          <p:nvPr>
            <p:custDataLst>
              <p:tags r:id="rId7"/>
            </p:custDataLst>
          </p:nvPr>
        </p:nvPicPr>
        <p:blipFill>
          <a:blip r:embed="rId8"/>
          <a:stretch>
            <a:fillRect/>
          </a:stretch>
        </p:blipFill>
        <p:spPr>
          <a:xfrm>
            <a:off x="4787900" y="4121150"/>
            <a:ext cx="4356100" cy="27146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56036" name="动作按钮: 后退或前一项 556035">
            <a:hlinkClick r:id="rId3" action="ppaction://hlinksldjump"/>
          </p:cNvPr>
          <p:cNvSpPr/>
          <p:nvPr/>
        </p:nvSpPr>
        <p:spPr>
          <a:xfrm>
            <a:off x="7235825" y="5300663"/>
            <a:ext cx="1042988" cy="755650"/>
          </a:xfrm>
          <a:prstGeom prst="actionButtonBackPrevious">
            <a:avLst/>
          </a:prstGeom>
          <a:solidFill>
            <a:srgbClr val="666699"/>
          </a:solidFill>
          <a:ln w="9525">
            <a:noFill/>
          </a:ln>
        </p:spPr>
        <p:txBody>
          <a:bodyPr/>
          <a:p>
            <a:endParaRPr lang="zh-CN" altLang="en-US"/>
          </a:p>
        </p:txBody>
      </p:sp>
      <p:sp>
        <p:nvSpPr>
          <p:cNvPr id="4" name="文本框 3"/>
          <p:cNvSpPr txBox="1"/>
          <p:nvPr>
            <p:custDataLst>
              <p:tags r:id="rId4"/>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三、城 市 感 知</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3" name="图片 2"/>
          <p:cNvPicPr>
            <a:picLocks noChangeAspect="1"/>
          </p:cNvPicPr>
          <p:nvPr/>
        </p:nvPicPr>
        <p:blipFill>
          <a:blip r:embed="rId5"/>
          <a:stretch>
            <a:fillRect/>
          </a:stretch>
        </p:blipFill>
        <p:spPr>
          <a:xfrm>
            <a:off x="0" y="857250"/>
            <a:ext cx="4139565" cy="3120390"/>
          </a:xfrm>
          <a:prstGeom prst="rect">
            <a:avLst/>
          </a:prstGeom>
        </p:spPr>
      </p:pic>
      <p:pic>
        <p:nvPicPr>
          <p:cNvPr id="6" name="图片 5"/>
          <p:cNvPicPr>
            <a:picLocks noChangeAspect="1"/>
          </p:cNvPicPr>
          <p:nvPr/>
        </p:nvPicPr>
        <p:blipFill>
          <a:blip r:embed="rId6"/>
          <a:stretch>
            <a:fillRect/>
          </a:stretch>
        </p:blipFill>
        <p:spPr>
          <a:xfrm>
            <a:off x="4050030" y="2636520"/>
            <a:ext cx="5093970" cy="406590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42723" name="动作按钮: 后退或前一项 542722">
            <a:hlinkClick r:id="rId3" action="ppaction://hlinksldjump"/>
          </p:cNvPr>
          <p:cNvSpPr/>
          <p:nvPr/>
        </p:nvSpPr>
        <p:spPr>
          <a:xfrm>
            <a:off x="7543800" y="5791200"/>
            <a:ext cx="914400" cy="609600"/>
          </a:xfrm>
          <a:prstGeom prst="actionButtonBackPrevious">
            <a:avLst/>
          </a:prstGeom>
          <a:solidFill>
            <a:srgbClr val="FFCCCC"/>
          </a:solidFill>
          <a:ln w="9525">
            <a:noFill/>
          </a:ln>
        </p:spPr>
        <p:txBody>
          <a:bodyPr/>
          <a:p>
            <a:endParaRPr lang="zh-CN" altLang="en-US"/>
          </a:p>
        </p:txBody>
      </p:sp>
      <p:pic>
        <p:nvPicPr>
          <p:cNvPr id="542725" name="图片 542724" descr="城市标识"/>
          <p:cNvPicPr>
            <a:picLocks noChangeAspect="1"/>
          </p:cNvPicPr>
          <p:nvPr/>
        </p:nvPicPr>
        <p:blipFill>
          <a:blip r:embed="rId4"/>
          <a:stretch>
            <a:fillRect/>
          </a:stretch>
        </p:blipFill>
        <p:spPr>
          <a:xfrm>
            <a:off x="611188" y="1989138"/>
            <a:ext cx="2305050" cy="2305050"/>
          </a:xfrm>
          <a:prstGeom prst="rect">
            <a:avLst/>
          </a:prstGeom>
          <a:noFill/>
          <a:ln w="9525">
            <a:noFill/>
          </a:ln>
        </p:spPr>
      </p:pic>
      <p:pic>
        <p:nvPicPr>
          <p:cNvPr id="542726" name="图片 542725" descr="仓山"/>
          <p:cNvPicPr>
            <a:picLocks noChangeAspect="1"/>
          </p:cNvPicPr>
          <p:nvPr/>
        </p:nvPicPr>
        <p:blipFill>
          <a:blip r:embed="rId5"/>
          <a:stretch>
            <a:fillRect/>
          </a:stretch>
        </p:blipFill>
        <p:spPr>
          <a:xfrm>
            <a:off x="3132138" y="1844675"/>
            <a:ext cx="2592387" cy="2219325"/>
          </a:xfrm>
          <a:prstGeom prst="rect">
            <a:avLst/>
          </a:prstGeom>
          <a:noFill/>
          <a:ln w="9525">
            <a:noFill/>
          </a:ln>
        </p:spPr>
      </p:pic>
      <p:pic>
        <p:nvPicPr>
          <p:cNvPr id="542727" name="图片 542726" descr="C$0O2EW%4~}SAM~B84{Z`V5"/>
          <p:cNvPicPr>
            <a:picLocks noChangeAspect="1"/>
          </p:cNvPicPr>
          <p:nvPr/>
        </p:nvPicPr>
        <p:blipFill>
          <a:blip r:embed="rId6"/>
          <a:stretch>
            <a:fillRect/>
          </a:stretch>
        </p:blipFill>
        <p:spPr>
          <a:xfrm>
            <a:off x="5940425" y="1773238"/>
            <a:ext cx="2533650" cy="2219325"/>
          </a:xfrm>
          <a:prstGeom prst="rect">
            <a:avLst/>
          </a:prstGeom>
          <a:noFill/>
          <a:ln w="9525">
            <a:noFill/>
          </a:ln>
        </p:spPr>
      </p:pic>
      <p:pic>
        <p:nvPicPr>
          <p:cNvPr id="542728" name="图片 542727" descr="安溪"/>
          <p:cNvPicPr>
            <a:picLocks noChangeAspect="1"/>
          </p:cNvPicPr>
          <p:nvPr/>
        </p:nvPicPr>
        <p:blipFill>
          <a:blip r:embed="rId7"/>
          <a:stretch>
            <a:fillRect/>
          </a:stretch>
        </p:blipFill>
        <p:spPr>
          <a:xfrm>
            <a:off x="684213" y="4221163"/>
            <a:ext cx="2447925" cy="2447925"/>
          </a:xfrm>
          <a:prstGeom prst="rect">
            <a:avLst/>
          </a:prstGeom>
          <a:noFill/>
          <a:ln w="9525">
            <a:noFill/>
          </a:ln>
        </p:spPr>
      </p:pic>
      <p:pic>
        <p:nvPicPr>
          <p:cNvPr id="542729" name="图片 542728" descr="福州"/>
          <p:cNvPicPr>
            <a:picLocks noChangeAspect="1"/>
          </p:cNvPicPr>
          <p:nvPr/>
        </p:nvPicPr>
        <p:blipFill>
          <a:blip r:embed="rId8"/>
          <a:stretch>
            <a:fillRect/>
          </a:stretch>
        </p:blipFill>
        <p:spPr>
          <a:xfrm>
            <a:off x="3492500" y="4221163"/>
            <a:ext cx="2949575" cy="2971800"/>
          </a:xfrm>
          <a:prstGeom prst="rect">
            <a:avLst/>
          </a:prstGeom>
          <a:noFill/>
          <a:ln w="9525">
            <a:noFill/>
          </a:ln>
        </p:spPr>
      </p:pic>
      <p:pic>
        <p:nvPicPr>
          <p:cNvPr id="542730" name="图片 542729" descr="福建"/>
          <p:cNvPicPr>
            <a:picLocks noChangeAspect="1"/>
          </p:cNvPicPr>
          <p:nvPr/>
        </p:nvPicPr>
        <p:blipFill>
          <a:blip r:embed="rId9"/>
          <a:stretch>
            <a:fillRect/>
          </a:stretch>
        </p:blipFill>
        <p:spPr>
          <a:xfrm>
            <a:off x="6588125" y="4365625"/>
            <a:ext cx="2089150" cy="2089150"/>
          </a:xfrm>
          <a:prstGeom prst="rect">
            <a:avLst/>
          </a:prstGeom>
          <a:noFill/>
          <a:ln w="9525">
            <a:noFill/>
          </a:ln>
        </p:spPr>
      </p:pic>
      <p:sp>
        <p:nvSpPr>
          <p:cNvPr id="4" name="文本框 3"/>
          <p:cNvSpPr txBox="1"/>
          <p:nvPr>
            <p:custDataLst>
              <p:tags r:id="rId10"/>
            </p:custDataLst>
          </p:nvPr>
        </p:nvSpPr>
        <p:spPr>
          <a:xfrm>
            <a:off x="251460" y="188595"/>
            <a:ext cx="6783070"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三、城 市 感 知</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93218" name="标题 393217"/>
          <p:cNvSpPr>
            <a:spLocks noGrp="1"/>
          </p:cNvSpPr>
          <p:nvPr>
            <p:ph type="title"/>
          </p:nvPr>
        </p:nvSpPr>
        <p:spPr/>
        <p:txBody>
          <a:bodyPr anchor="b" anchorCtr="0"/>
          <a:p>
            <a:r>
              <a:rPr lang="zh-CN" altLang="en-US" dirty="0">
                <a:ea typeface="隶书" panose="02010509060101010101" pitchFamily="49" charset="-122"/>
              </a:rPr>
              <a:t>思考题</a:t>
            </a:r>
            <a:endParaRPr lang="zh-CN" altLang="en-US" dirty="0">
              <a:ea typeface="隶书" panose="02010509060101010101" pitchFamily="49" charset="-122"/>
            </a:endParaRPr>
          </a:p>
        </p:txBody>
      </p:sp>
      <p:sp>
        <p:nvSpPr>
          <p:cNvPr id="393219" name="文本占位符 393218"/>
          <p:cNvSpPr>
            <a:spLocks noGrp="1"/>
          </p:cNvSpPr>
          <p:nvPr>
            <p:ph type="body" idx="1"/>
          </p:nvPr>
        </p:nvSpPr>
        <p:spPr>
          <a:xfrm>
            <a:off x="900113" y="1916113"/>
            <a:ext cx="7772400" cy="4114800"/>
          </a:xfrm>
        </p:spPr>
        <p:txBody>
          <a:bodyPr/>
          <a:p>
            <a:pPr>
              <a:buNone/>
            </a:pPr>
            <a:r>
              <a:rPr>
                <a:latin typeface="华文行楷" panose="02010800040101010101" pitchFamily="2" charset="-122"/>
                <a:ea typeface="华文行楷" panose="02010800040101010101" pitchFamily="2" charset="-122"/>
              </a:rPr>
              <a:t>1 结合城市化的动力机制，分析技术进步对城市化的影响。</a:t>
            </a:r>
            <a:endParaRPr>
              <a:latin typeface="华文行楷" panose="02010800040101010101" pitchFamily="2" charset="-122"/>
              <a:ea typeface="华文行楷" panose="02010800040101010101" pitchFamily="2" charset="-122"/>
            </a:endParaRPr>
          </a:p>
          <a:p>
            <a:pPr>
              <a:buNone/>
            </a:pPr>
            <a:r>
              <a:rPr>
                <a:latin typeface="华文行楷" panose="02010800040101010101" pitchFamily="2" charset="-122"/>
                <a:ea typeface="华文行楷" panose="02010800040101010101" pitchFamily="2" charset="-122"/>
              </a:rPr>
              <a:t>2 城市地域结构的形成动力有那些？试分析所在城市的地域结构特征</a:t>
            </a:r>
            <a:endParaRPr>
              <a:latin typeface="华文行楷" panose="02010800040101010101" pitchFamily="2" charset="-122"/>
              <a:ea typeface="华文行楷" panose="02010800040101010101" pitchFamily="2" charset="-122"/>
            </a:endParaRPr>
          </a:p>
          <a:p>
            <a:pPr>
              <a:buNone/>
            </a:pPr>
            <a:r>
              <a:rPr>
                <a:latin typeface="华文行楷" panose="02010800040101010101" pitchFamily="2" charset="-122"/>
                <a:ea typeface="华文行楷" panose="02010800040101010101" pitchFamily="2" charset="-122"/>
              </a:rPr>
              <a:t>3 分析村落的类型与空间结构特征。</a:t>
            </a:r>
            <a:endParaRPr>
              <a:latin typeface="华文行楷" panose="02010800040101010101" pitchFamily="2" charset="-122"/>
              <a:ea typeface="华文行楷" panose="02010800040101010101" pitchFamily="2" charset="-122"/>
            </a:endParaRPr>
          </a:p>
          <a:p>
            <a:pPr>
              <a:buNone/>
            </a:pPr>
            <a:r>
              <a:rPr>
                <a:latin typeface="华文行楷" panose="02010800040101010101" pitchFamily="2" charset="-122"/>
                <a:ea typeface="华文行楷" panose="02010800040101010101" pitchFamily="2" charset="-122"/>
              </a:rPr>
              <a:t>4 城市体系的概念及城市体系的等级规律</a:t>
            </a:r>
            <a:endParaRPr>
              <a:latin typeface="华文行楷" panose="02010800040101010101" pitchFamily="2" charset="-122"/>
              <a:ea typeface="华文行楷" panose="02010800040101010101" pitchFamily="2" charset="-122"/>
            </a:endParaRPr>
          </a:p>
          <a:p>
            <a:pPr>
              <a:buNone/>
            </a:pPr>
            <a:r>
              <a:rPr>
                <a:latin typeface="华文行楷" panose="02010800040101010101" pitchFamily="2" charset="-122"/>
                <a:ea typeface="华文行楷" panose="02010800040101010101" pitchFamily="2" charset="-122"/>
              </a:rPr>
              <a:t>5 讨论逆城市化现象</a:t>
            </a:r>
            <a:endParaRPr>
              <a:latin typeface="华文行楷" panose="02010800040101010101" pitchFamily="2" charset="-122"/>
              <a:ea typeface="华文行楷" panose="02010800040101010101" pitchFamily="2" charset="-122"/>
            </a:endParaRPr>
          </a:p>
        </p:txBody>
      </p:sp>
      <p:sp>
        <p:nvSpPr>
          <p:cNvPr id="393220" name="动作按钮: 后退或前一项 393219">
            <a:hlinkClick r:id="rId3" action="ppaction://hlinksldjump"/>
          </p:cNvPr>
          <p:cNvSpPr/>
          <p:nvPr/>
        </p:nvSpPr>
        <p:spPr>
          <a:xfrm>
            <a:off x="6948488" y="5805488"/>
            <a:ext cx="1042987" cy="647700"/>
          </a:xfrm>
          <a:prstGeom prst="actionButtonBackPrevious">
            <a:avLst/>
          </a:prstGeom>
          <a:solidFill>
            <a:srgbClr val="666699"/>
          </a:solidFill>
          <a:ln w="9525">
            <a:noFill/>
          </a:ln>
        </p:spPr>
        <p:txBody>
          <a:bodyPr/>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38898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城市</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454025" y="1052830"/>
            <a:ext cx="8481695" cy="4181475"/>
          </a:xfrm>
          <a:prstGeom prst="rect">
            <a:avLst/>
          </a:prstGeom>
          <a:noFill/>
          <a:ln w="9525" cap="flat" cmpd="sng">
            <a:noFill/>
            <a:prstDash val="solid"/>
            <a:miter/>
            <a:headEnd type="none" w="med" len="med"/>
            <a:tailEnd type="none" w="med" len="med"/>
          </a:ln>
        </p:spPr>
        <p:txBody>
          <a:bodyPr wrap="square" anchor="t" anchorCtr="0">
            <a:spAutoFit/>
          </a:bodyPr>
          <a:p>
            <a:pPr marL="457200" indent="-457200" algn="l">
              <a:lnSpc>
                <a:spcPct val="130000"/>
              </a:lnSpc>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概念：城市作为人口的集中地，是物质、能量、信息交流与转化的场所，是复杂的社会经济产物，因而不同学科对城市存在着不同的理解。地理学家认为城市是具有一定规模的、以非农业人口为主的居民点，是人口和社会经济活动的空间集中地。</a:t>
            </a:r>
            <a:endParaRPr lang="zh-CN" altLang="en-US" sz="2800">
              <a:latin typeface="华文楷体" panose="02010600040101010101" charset="-122"/>
              <a:ea typeface="华文楷体" panose="02010600040101010101" charset="-122"/>
              <a:cs typeface="华文楷体" panose="02010600040101010101" charset="-122"/>
            </a:endParaRPr>
          </a:p>
          <a:p>
            <a:pPr marL="457200" indent="-457200" algn="l">
              <a:lnSpc>
                <a:spcPct val="130000"/>
              </a:lnSpc>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奥隆索城市职能分类</a:t>
            </a:r>
            <a:endParaRPr lang="zh-CN" altLang="en-US" sz="2800">
              <a:latin typeface="华文楷体" panose="02010600040101010101" charset="-122"/>
              <a:ea typeface="华文楷体" panose="02010600040101010101" charset="-122"/>
              <a:cs typeface="华文楷体" panose="02010600040101010101" charset="-122"/>
            </a:endParaRPr>
          </a:p>
          <a:p>
            <a:pPr marL="457200" indent="-457200" algn="l">
              <a:lnSpc>
                <a:spcPct val="130000"/>
              </a:lnSpc>
              <a:buClr>
                <a:srgbClr val="FF0000"/>
              </a:buClr>
              <a:buSzPct val="100000"/>
              <a:buFont typeface="Wingdings" panose="05000000000000000000" charset="0"/>
              <a:buChar char="l"/>
            </a:pPr>
            <a:r>
              <a:rPr lang="zh-CN" altLang="en-US" sz="2800">
                <a:latin typeface="华文楷体" panose="02010600040101010101" charset="-122"/>
                <a:ea typeface="华文楷体" panose="02010600040101010101" charset="-122"/>
                <a:cs typeface="华文楷体" panose="02010600040101010101" charset="-122"/>
              </a:rPr>
              <a:t>我国的城市职能分类 </a:t>
            </a:r>
            <a:endParaRPr lang="zh-CN" altLang="en-US"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03460" name="动作按钮: 后退或前一项 403459">
            <a:hlinkClick r:id="" action="ppaction://hlinkshowjump?jump=previousslide"/>
          </p:cNvPr>
          <p:cNvSpPr/>
          <p:nvPr/>
        </p:nvSpPr>
        <p:spPr>
          <a:xfrm>
            <a:off x="6948488" y="5661025"/>
            <a:ext cx="1042987" cy="539750"/>
          </a:xfrm>
          <a:prstGeom prst="actionButtonBackPrevious">
            <a:avLst/>
          </a:prstGeom>
          <a:solidFill>
            <a:srgbClr val="666699"/>
          </a:solidFill>
          <a:ln w="9525">
            <a:noFill/>
          </a:ln>
        </p:spPr>
        <p:txBody>
          <a:bodyPr/>
          <a:p>
            <a:endParaRPr lang="zh-CN" altLang="en-US"/>
          </a:p>
        </p:txBody>
      </p:sp>
      <p:graphicFrame>
        <p:nvGraphicFramePr>
          <p:cNvPr id="403549" name="表格 403548"/>
          <p:cNvGraphicFramePr/>
          <p:nvPr>
            <p:custDataLst>
              <p:tags r:id="rId3"/>
            </p:custDataLst>
          </p:nvPr>
        </p:nvGraphicFramePr>
        <p:xfrm>
          <a:off x="179705" y="1669415"/>
          <a:ext cx="8509000" cy="3634105"/>
        </p:xfrm>
        <a:graphic>
          <a:graphicData uri="http://schemas.openxmlformats.org/drawingml/2006/table">
            <a:tbl>
              <a:tblPr/>
              <a:tblGrid>
                <a:gridCol w="2011045"/>
                <a:gridCol w="6497955"/>
              </a:tblGrid>
              <a:tr h="528320">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2000" dirty="0">
                          <a:latin typeface="Times New Roman" panose="02020603050405020304" pitchFamily="18" charset="0"/>
                          <a:cs typeface="Times New Roman" panose="02020603050405020304" pitchFamily="18" charset="0"/>
                        </a:rPr>
                        <a:t>体系类型</a:t>
                      </a:r>
                      <a:endParaRPr lang="zh-CN" altLang="en-US" sz="2000" dirty="0">
                        <a:latin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2000" dirty="0">
                          <a:latin typeface="Times New Roman" panose="02020603050405020304" pitchFamily="18" charset="0"/>
                          <a:cs typeface="Times New Roman" panose="02020603050405020304" pitchFamily="18" charset="0"/>
                        </a:rPr>
                        <a:t>城市类型</a:t>
                      </a:r>
                      <a:endParaRPr lang="zh-CN" altLang="en-US" sz="2000" dirty="0">
                        <a:latin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27685">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2000" dirty="0">
                          <a:latin typeface="Times New Roman" panose="02020603050405020304" pitchFamily="18" charset="0"/>
                          <a:cs typeface="Times New Roman" panose="02020603050405020304" pitchFamily="18" charset="0"/>
                        </a:rPr>
                        <a:t>行政城市</a:t>
                      </a:r>
                      <a:endParaRPr lang="zh-CN" altLang="en-US" sz="2000" dirty="0">
                        <a:latin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spcBef>
                          <a:spcPct val="0"/>
                        </a:spcBef>
                        <a:buClrTx/>
                        <a:buSzTx/>
                        <a:buFontTx/>
                        <a:buNone/>
                      </a:pPr>
                      <a:r>
                        <a:rPr lang="zh-CN" altLang="en-US" sz="2000" dirty="0">
                          <a:latin typeface="Times New Roman" panose="02020603050405020304" pitchFamily="18" charset="0"/>
                          <a:cs typeface="Times New Roman" panose="02020603050405020304" pitchFamily="18" charset="0"/>
                        </a:rPr>
                        <a:t>首都、税收城市</a:t>
                      </a:r>
                      <a:endParaRPr lang="zh-CN" altLang="en-US" sz="2000" dirty="0">
                        <a:latin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28320">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2000" dirty="0">
                          <a:latin typeface="Times New Roman" panose="02020603050405020304" pitchFamily="18" charset="0"/>
                          <a:cs typeface="Times New Roman" panose="02020603050405020304" pitchFamily="18" charset="0"/>
                        </a:rPr>
                        <a:t>防御城市</a:t>
                      </a:r>
                      <a:endParaRPr lang="zh-CN" altLang="en-US" sz="2000" dirty="0">
                        <a:latin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spcBef>
                          <a:spcPct val="0"/>
                        </a:spcBef>
                        <a:buClrTx/>
                        <a:buSzTx/>
                        <a:buFontTx/>
                        <a:buNone/>
                      </a:pPr>
                      <a:r>
                        <a:rPr lang="zh-CN" altLang="en-US" sz="2000" dirty="0">
                          <a:latin typeface="Times New Roman" panose="02020603050405020304" pitchFamily="18" charset="0"/>
                          <a:cs typeface="Times New Roman" panose="02020603050405020304" pitchFamily="18" charset="0"/>
                        </a:rPr>
                        <a:t>要塞城市、驻军城市、海军城市</a:t>
                      </a:r>
                      <a:endParaRPr lang="zh-CN" altLang="en-US" sz="2000" dirty="0">
                        <a:latin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84505">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2000" dirty="0">
                          <a:latin typeface="Times New Roman" panose="02020603050405020304" pitchFamily="18" charset="0"/>
                          <a:cs typeface="Times New Roman" panose="02020603050405020304" pitchFamily="18" charset="0"/>
                        </a:rPr>
                        <a:t>文化城市</a:t>
                      </a:r>
                      <a:endParaRPr lang="zh-CN" altLang="en-US" sz="2000" dirty="0">
                        <a:latin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spcBef>
                          <a:spcPct val="0"/>
                        </a:spcBef>
                        <a:buClrTx/>
                        <a:buSzTx/>
                        <a:buFontTx/>
                        <a:buNone/>
                      </a:pPr>
                      <a:r>
                        <a:rPr lang="zh-CN" altLang="en-US" sz="2000" dirty="0">
                          <a:latin typeface="Times New Roman" panose="02020603050405020304" pitchFamily="18" charset="0"/>
                          <a:cs typeface="Times New Roman" panose="02020603050405020304" pitchFamily="18" charset="0"/>
                        </a:rPr>
                        <a:t>大学城市、教堂城市、艺术城市、朝圣城市、宗教城市</a:t>
                      </a:r>
                      <a:endParaRPr lang="zh-CN" altLang="en-US" sz="2000" dirty="0">
                        <a:latin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28320">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2000" dirty="0">
                          <a:latin typeface="Times New Roman" panose="02020603050405020304" pitchFamily="18" charset="0"/>
                          <a:cs typeface="Times New Roman" panose="02020603050405020304" pitchFamily="18" charset="0"/>
                        </a:rPr>
                        <a:t>生产城市</a:t>
                      </a:r>
                      <a:endParaRPr lang="zh-CN" altLang="en-US" sz="2000" dirty="0">
                        <a:latin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spcBef>
                          <a:spcPct val="0"/>
                        </a:spcBef>
                        <a:buClrTx/>
                        <a:buSzTx/>
                        <a:buFontTx/>
                        <a:buNone/>
                      </a:pPr>
                      <a:r>
                        <a:rPr lang="zh-CN" altLang="en-US" sz="2000" dirty="0">
                          <a:latin typeface="Times New Roman" panose="02020603050405020304" pitchFamily="18" charset="0"/>
                          <a:cs typeface="Times New Roman" panose="02020603050405020304" pitchFamily="18" charset="0"/>
                        </a:rPr>
                        <a:t>加工工业城市</a:t>
                      </a:r>
                      <a:endParaRPr lang="zh-CN" altLang="en-US" sz="2000" dirty="0">
                        <a:latin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08635">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2000" dirty="0">
                          <a:latin typeface="Times New Roman" panose="02020603050405020304" pitchFamily="18" charset="0"/>
                          <a:cs typeface="Times New Roman" panose="02020603050405020304" pitchFamily="18" charset="0"/>
                        </a:rPr>
                        <a:t>交通运输城市</a:t>
                      </a:r>
                      <a:endParaRPr lang="zh-CN" altLang="en-US" sz="2000" dirty="0">
                        <a:latin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spcBef>
                          <a:spcPct val="0"/>
                        </a:spcBef>
                        <a:buClrTx/>
                        <a:buSzTx/>
                        <a:buFontTx/>
                        <a:buNone/>
                      </a:pPr>
                      <a:r>
                        <a:rPr lang="zh-CN" altLang="en-US" sz="2000" dirty="0">
                          <a:latin typeface="Times New Roman" panose="02020603050405020304" pitchFamily="18" charset="0"/>
                          <a:cs typeface="Times New Roman" panose="02020603050405020304" pitchFamily="18" charset="0"/>
                        </a:rPr>
                        <a:t>采集城市、运输城市、贸易城市</a:t>
                      </a:r>
                      <a:endParaRPr lang="zh-CN" altLang="en-US" sz="2000" dirty="0">
                        <a:latin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28320">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2000" dirty="0">
                          <a:latin typeface="Times New Roman" panose="02020603050405020304" pitchFamily="18" charset="0"/>
                          <a:cs typeface="Times New Roman" panose="02020603050405020304" pitchFamily="18" charset="0"/>
                        </a:rPr>
                        <a:t>娱乐城市</a:t>
                      </a:r>
                      <a:endParaRPr lang="zh-CN" altLang="en-US" sz="2000" dirty="0">
                        <a:latin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u="none" kern="1200" baseline="0">
                          <a:solidFill>
                            <a:schemeClr val="tx1"/>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1800" b="0" i="0" u="none" kern="1200" baseline="0">
                          <a:solidFill>
                            <a:schemeClr val="tx1"/>
                          </a:solidFill>
                          <a:latin typeface="Tahoma" panose="020B0604030504040204" pitchFamily="34" charset="0"/>
                          <a:ea typeface="宋体" panose="02010600030101010101" pitchFamily="2" charset="-122"/>
                        </a:defRPr>
                      </a:lvl5pPr>
                    </a:lstStyle>
                    <a:p>
                      <a:pPr marL="0" lvl="0" indent="0">
                        <a:spcBef>
                          <a:spcPct val="0"/>
                        </a:spcBef>
                        <a:buClrTx/>
                        <a:buSzTx/>
                        <a:buFontTx/>
                        <a:buNone/>
                      </a:pPr>
                      <a:r>
                        <a:rPr lang="zh-CN" altLang="en-US" sz="2000" dirty="0">
                          <a:latin typeface="Times New Roman" panose="02020603050405020304" pitchFamily="18" charset="0"/>
                          <a:cs typeface="Times New Roman" panose="02020603050405020304" pitchFamily="18" charset="0"/>
                        </a:rPr>
                        <a:t>疗养城市、旅游胜地、度假胜地</a:t>
                      </a:r>
                      <a:endParaRPr lang="zh-CN" altLang="en-US" sz="2000" dirty="0">
                        <a:latin typeface="Times New Roman" panose="02020603050405020304" pitchFamily="18"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custDataLst>
              <p:tags r:id="rId4"/>
            </p:custDataLst>
          </p:nvPr>
        </p:nvSpPr>
        <p:spPr>
          <a:xfrm>
            <a:off x="251460" y="188595"/>
            <a:ext cx="6783070" cy="71374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奥隆索城市职能分类</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sld>
</file>

<file path=ppt/tags/tag1.xml><?xml version="1.0" encoding="utf-8"?>
<p:tagLst xmlns:p="http://schemas.openxmlformats.org/presentationml/2006/main">
  <p:tag name="KSO_WM_UNIT_PLACING_PICTURE_USER_VIEWPORT" val="{&quot;height&quot;:8100,&quot;width&quot;:14400}"/>
  <p:tag name="KSO_WM_BEAUTIFY_FLAG" val=""/>
</p:tagLst>
</file>

<file path=ppt/tags/tag10.xml><?xml version="1.0" encoding="utf-8"?>
<p:tagLst xmlns:p="http://schemas.openxmlformats.org/presentationml/2006/main">
  <p:tag name="KSO_WM_UNIT_PLACING_PICTURE_USER_VIEWPORT" val="{&quot;height&quot;:8100,&quot;width&quot;:14400}"/>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UNIT_PLACING_PICTURE_USER_VIEWPORT" val="{&quot;height&quot;:8100,&quot;width&quot;:14400}"/>
</p:tagLst>
</file>

<file path=ppt/tags/tag116.xml><?xml version="1.0" encoding="utf-8"?>
<p:tagLst xmlns:p="http://schemas.openxmlformats.org/presentationml/2006/main">
  <p:tag name="KSO_WM_UNIT_TABLE_BEAUTIFY" val="smartTable{566f5fc8-d3e3-45a3-a057-b766f9120d6f}"/>
  <p:tag name="KSO_WM_BEAUTIFY_FLAG" val=""/>
</p:tagLst>
</file>

<file path=ppt/tags/tag117.xml><?xml version="1.0" encoding="utf-8"?>
<p:tagLst xmlns:p="http://schemas.openxmlformats.org/presentationml/2006/main">
  <p:tag name="KSO_WM_UNIT_PLACING_PICTURE_USER_VIEWPORT" val="{&quot;height&quot;:8100,&quot;width&quot;:14400}"/>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UNIT_PLACING_PICTURE_USER_VIEWPORT" val="{&quot;height&quot;:8100,&quot;width&quot;:14400}"/>
</p:tagLst>
</file>

<file path=ppt/tags/tag12.xml><?xml version="1.0" encoding="utf-8"?>
<p:tagLst xmlns:p="http://schemas.openxmlformats.org/presentationml/2006/main">
  <p:tag name="KSO_WM_UNIT_PLACING_PICTURE_USER_VIEWPORT" val="{&quot;height&quot;:8100,&quot;width&quot;:14400}"/>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UNIT_PLACING_PICTURE_USER_VIEWPORT" val="{&quot;height&quot;:8100,&quot;width&quot;:14400}"/>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UNIT_PLACING_PICTURE_USER_VIEWPORT" val="{&quot;height&quot;:8100,&quot;width&quot;:14400}"/>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UNIT_PLACING_PICTURE_USER_VIEWPORT" val="{&quot;height&quot;:8100,&quot;width&quot;:14400}"/>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TABLE_BEAUTIFY" val="smartTable{31a49ed1-3961-48f6-9ed1-45cdb84a0539}"/>
  <p:tag name="TABLE_ENDDRAG_ORIGIN_RECT" val="670*318"/>
  <p:tag name="TABLE_ENDDRAG_RECT" val="14*131*670*318"/>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UNIT_PLACING_PICTURE_USER_VIEWPORT" val="{&quot;height&quot;:8100,&quot;width&quot;:14400}"/>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PLACING_PICTURE_USER_VIEWPORT" val="{&quot;height&quot;:8100,&quot;width&quot;:14400}"/>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PLACING_PICTURE_USER_VIEWPORT" val="{&quot;height&quot;:8100,&quot;width&quot;:14400}"/>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UNIT_PLACING_PICTURE_USER_VIEWPORT" val="{&quot;height&quot;:8100,&quot;width&quot;:14400}"/>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PLACING_PICTURE_USER_VIEWPORT" val="{&quot;height&quot;:8100,&quot;width&quot;:14400}"/>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PP_MARK_KEY" val="3e7a0aef-7686-407d-902c-943545a28e0a"/>
  <p:tag name="COMMONDATA" val="eyJoZGlkIjoiMWQxMmFkMmM3NjMwYTRiNTUzODcyZGZiOGYzMDBmMDcifQ=="/>
</p:tagLst>
</file>

<file path=ppt/tags/tag2.xml><?xml version="1.0" encoding="utf-8"?>
<p:tagLst xmlns:p="http://schemas.openxmlformats.org/presentationml/2006/main">
  <p:tag name="KSO_WM_UNIT_PLACING_PICTURE_USER_VIEWPORT" val="{&quot;height&quot;:8100,&quot;width&quot;:14400}"/>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UNIT_PLACING_PICTURE_USER_VIEWPORT" val="{&quot;height&quot;:8100,&quot;width&quot;:14400}"/>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UNIT_PLACING_PICTURE_USER_VIEWPORT" val="{&quot;height&quot;:8100,&quot;width&quot;:14400}"/>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UNIT_PLACING_PICTURE_USER_VIEWPORT" val="{&quot;height&quot;:8100,&quot;width&quot;:14400}"/>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UNIT_PLACING_PICTURE_USER_VIEWPORT" val="{&quot;height&quot;:8100,&quot;width&quot;:14400}"/>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UNIT_PLACING_PICTURE_USER_VIEWPORT" val="{&quot;height&quot;:8100,&quot;width&quot;:14400}"/>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UNIT_PLACING_PICTURE_USER_VIEWPORT" val="{&quot;height&quot;:8100,&quot;width&quot;:14400}"/>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UNIT_PLACING_PICTURE_USER_VIEWPORT" val="{&quot;height&quot;:8100,&quot;width&quot;:14400}"/>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UNIT_PLACING_PICTURE_USER_VIEWPORT" val="{&quot;height&quot;:8100,&quot;width&quot;:14400}"/>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UNIT_PLACING_PICTURE_USER_VIEWPORT" val="{&quot;height&quot;:8100,&quot;width&quot;:14400}"/>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PLACING_PICTURE_USER_VIEWPORT" val="{&quot;height&quot;:8100,&quot;width&quot;:14400}"/>
</p:tagLst>
</file>

<file path=ppt/tags/tag40.xml><?xml version="1.0" encoding="utf-8"?>
<p:tagLst xmlns:p="http://schemas.openxmlformats.org/presentationml/2006/main">
  <p:tag name="KSO_WM_UNIT_PLACING_PICTURE_USER_VIEWPORT" val="{&quot;height&quot;:8100,&quot;width&quot;:14400}"/>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UNIT_PLACING_PICTURE_USER_VIEWPORT" val="{&quot;height&quot;:8100,&quot;width&quot;:14400}"/>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UNIT_PLACING_PICTURE_USER_VIEWPORT" val="{&quot;height&quot;:8100,&quot;width&quot;:14400}"/>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UNIT_PLACING_PICTURE_USER_VIEWPORT" val="{&quot;height&quot;:8100,&quot;width&quot;:14400}"/>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UNIT_PLACING_PICTURE_USER_VIEWPORT" val="{&quot;height&quot;:8100,&quot;width&quot;:14400}"/>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UNIT_PLACING_PICTURE_USER_VIEWPORT" val="{&quot;height&quot;:8100,&quot;width&quot;:14400}"/>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UNIT_PLACING_PICTURE_USER_VIEWPORT" val="{&quot;height&quot;:8100,&quot;width&quot;:14400}"/>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DDDDDD"/>
        </a:dk2>
        <a:lt2>
          <a:srgbClr val="969696"/>
        </a:lt2>
        <a:accent1>
          <a:srgbClr val="00E4A8"/>
        </a:accent1>
        <a:accent2>
          <a:srgbClr val="3333CC"/>
        </a:accent2>
        <a:accent3>
          <a:srgbClr val="AAAAAA"/>
        </a:accent3>
        <a:accent4>
          <a:srgbClr val="DCDCDC"/>
        </a:accent4>
        <a:accent5>
          <a:srgbClr val="AAEFD0"/>
        </a:accent5>
        <a:accent6>
          <a:srgbClr val="2D2DB7"/>
        </a:accent6>
        <a:hlink>
          <a:srgbClr val="FF5050"/>
        </a:hlink>
        <a:folHlink>
          <a:srgbClr val="FFCF01"/>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2F2F2"/>
        </a:accent5>
        <a:accent6>
          <a:srgbClr val="727272"/>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CC"/>
        </a:dk2>
        <a:lt2>
          <a:srgbClr val="000094"/>
        </a:lt2>
        <a:accent1>
          <a:srgbClr val="3193FF"/>
        </a:accent1>
        <a:accent2>
          <a:srgbClr val="9900FF"/>
        </a:accent2>
        <a:accent3>
          <a:srgbClr val="AAAAE2"/>
        </a:accent3>
        <a:accent4>
          <a:srgbClr val="DCDCDC"/>
        </a:accent4>
        <a:accent5>
          <a:srgbClr val="ADC8FF"/>
        </a:accent5>
        <a:accent6>
          <a:srgbClr val="8900E5"/>
        </a:accent6>
        <a:hlink>
          <a:srgbClr val="FF3399"/>
        </a:hlink>
        <a:folHlink>
          <a:srgbClr val="FF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CCA"/>
        </a:accent5>
        <a:accent6>
          <a:srgbClr val="4345A2"/>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AAB82"/>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5"/>
        </a:accent5>
        <a:accent6>
          <a:srgbClr val="ACACAC"/>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DDDDDD"/>
        </a:dk2>
        <a:lt2>
          <a:srgbClr val="969696"/>
        </a:lt2>
        <a:accent1>
          <a:srgbClr val="00E4A8"/>
        </a:accent1>
        <a:accent2>
          <a:srgbClr val="3333CC"/>
        </a:accent2>
        <a:accent3>
          <a:srgbClr val="AAAAAA"/>
        </a:accent3>
        <a:accent4>
          <a:srgbClr val="DCDCDC"/>
        </a:accent4>
        <a:accent5>
          <a:srgbClr val="AAEFD0"/>
        </a:accent5>
        <a:accent6>
          <a:srgbClr val="2D2DB7"/>
        </a:accent6>
        <a:hlink>
          <a:srgbClr val="FF5050"/>
        </a:hlink>
        <a:folHlink>
          <a:srgbClr val="FFCF01"/>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2F2F2"/>
        </a:accent5>
        <a:accent6>
          <a:srgbClr val="727272"/>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CC"/>
        </a:dk2>
        <a:lt2>
          <a:srgbClr val="000094"/>
        </a:lt2>
        <a:accent1>
          <a:srgbClr val="3193FF"/>
        </a:accent1>
        <a:accent2>
          <a:srgbClr val="9900FF"/>
        </a:accent2>
        <a:accent3>
          <a:srgbClr val="AAAAE2"/>
        </a:accent3>
        <a:accent4>
          <a:srgbClr val="DCDCDC"/>
        </a:accent4>
        <a:accent5>
          <a:srgbClr val="ADC8FF"/>
        </a:accent5>
        <a:accent6>
          <a:srgbClr val="8900E5"/>
        </a:accent6>
        <a:hlink>
          <a:srgbClr val="FF3399"/>
        </a:hlink>
        <a:folHlink>
          <a:srgbClr val="FF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CCA"/>
        </a:accent5>
        <a:accent6>
          <a:srgbClr val="4345A2"/>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AAB82"/>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5"/>
        </a:accent5>
        <a:accent6>
          <a:srgbClr val="ACACAC"/>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Designs\Artsy.pot</Template>
  <TotalTime>0</TotalTime>
  <Words>7272</Words>
  <Application>WPS 演示</Application>
  <PresentationFormat>在屏幕上显示</PresentationFormat>
  <Paragraphs>520</Paragraphs>
  <Slides>72</Slides>
  <Notes>0</Notes>
  <HiddenSlides>0</HiddenSlides>
  <MMClips>0</MMClips>
  <ScaleCrop>false</ScaleCrop>
  <HeadingPairs>
    <vt:vector size="6" baseType="variant">
      <vt:variant>
        <vt:lpstr>已用的字体</vt:lpstr>
      </vt:variant>
      <vt:variant>
        <vt:i4>19</vt:i4>
      </vt:variant>
      <vt:variant>
        <vt:lpstr>主题</vt:lpstr>
      </vt:variant>
      <vt:variant>
        <vt:i4>3</vt:i4>
      </vt:variant>
      <vt:variant>
        <vt:lpstr>幻灯片标题</vt:lpstr>
      </vt:variant>
      <vt:variant>
        <vt:i4>72</vt:i4>
      </vt:variant>
    </vt:vector>
  </HeadingPairs>
  <TitlesOfParts>
    <vt:vector size="94" baseType="lpstr">
      <vt:lpstr>Arial</vt:lpstr>
      <vt:lpstr>宋体</vt:lpstr>
      <vt:lpstr>Wingdings</vt:lpstr>
      <vt:lpstr>Tahoma</vt:lpstr>
      <vt:lpstr>Times New Roman</vt:lpstr>
      <vt:lpstr>思源宋体 CN</vt:lpstr>
      <vt:lpstr>思源宋体 CN Heavy</vt:lpstr>
      <vt:lpstr>微软雅黑</vt:lpstr>
      <vt:lpstr>华文楷体</vt:lpstr>
      <vt:lpstr>楷体_GB2312</vt:lpstr>
      <vt:lpstr>华文行楷</vt:lpstr>
      <vt:lpstr>隶书</vt:lpstr>
      <vt:lpstr>新宋体</vt:lpstr>
      <vt:lpstr>华文新魏</vt:lpstr>
      <vt:lpstr>Wingdings</vt:lpstr>
      <vt:lpstr>Arial Unicode MS</vt:lpstr>
      <vt:lpstr>Calibri</vt:lpstr>
      <vt:lpstr>黑体</vt:lpstr>
      <vt:lpstr>等线</vt:lpstr>
      <vt:lpstr>Blends</vt:lpstr>
      <vt:lpstr>Office 主题​​</vt:lpstr>
      <vt:lpstr>4_Blends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思考题</vt:lpstr>
    </vt:vector>
  </TitlesOfParts>
  <Company>ma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人文地理学目录</dc:title>
  <dc:creator>ma</dc:creator>
  <cp:lastModifiedBy>李一诺</cp:lastModifiedBy>
  <cp:revision>267</cp:revision>
  <dcterms:created xsi:type="dcterms:W3CDTF">2002-11-18T07:23:00Z</dcterms:created>
  <dcterms:modified xsi:type="dcterms:W3CDTF">2023-05-06T16:30:05Z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1546094A113943249B500EA0283554B7_13</vt:lpwstr>
  </property>
</Properties>
</file>